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7"/>
  </p:notesMasterIdLst>
  <p:sldIdLst>
    <p:sldId id="266" r:id="rId5"/>
    <p:sldId id="410" r:id="rId6"/>
    <p:sldId id="421" r:id="rId7"/>
    <p:sldId id="386" r:id="rId8"/>
    <p:sldId id="265" r:id="rId9"/>
    <p:sldId id="268" r:id="rId10"/>
    <p:sldId id="267" r:id="rId11"/>
    <p:sldId id="272" r:id="rId12"/>
    <p:sldId id="327" r:id="rId13"/>
    <p:sldId id="328" r:id="rId14"/>
    <p:sldId id="357" r:id="rId15"/>
    <p:sldId id="347" r:id="rId16"/>
    <p:sldId id="388" r:id="rId17"/>
    <p:sldId id="312" r:id="rId18"/>
    <p:sldId id="412" r:id="rId19"/>
    <p:sldId id="417" r:id="rId20"/>
    <p:sldId id="359" r:id="rId21"/>
    <p:sldId id="413" r:id="rId22"/>
    <p:sldId id="418" r:id="rId23"/>
    <p:sldId id="319" r:id="rId24"/>
    <p:sldId id="422" r:id="rId25"/>
    <p:sldId id="423" r:id="rId26"/>
    <p:sldId id="419" r:id="rId27"/>
    <p:sldId id="420" r:id="rId28"/>
    <p:sldId id="387" r:id="rId29"/>
    <p:sldId id="256" r:id="rId30"/>
    <p:sldId id="257" r:id="rId31"/>
    <p:sldId id="293" r:id="rId32"/>
    <p:sldId id="294" r:id="rId33"/>
    <p:sldId id="389" r:id="rId34"/>
    <p:sldId id="360" r:id="rId35"/>
    <p:sldId id="361" r:id="rId36"/>
    <p:sldId id="362" r:id="rId37"/>
    <p:sldId id="363" r:id="rId38"/>
    <p:sldId id="364" r:id="rId39"/>
    <p:sldId id="366" r:id="rId40"/>
    <p:sldId id="367" r:id="rId41"/>
    <p:sldId id="369" r:id="rId42"/>
    <p:sldId id="398" r:id="rId43"/>
    <p:sldId id="382" r:id="rId44"/>
    <p:sldId id="358" r:id="rId45"/>
    <p:sldId id="383" r:id="rId46"/>
    <p:sldId id="334" r:id="rId47"/>
    <p:sldId id="345" r:id="rId48"/>
    <p:sldId id="378" r:id="rId49"/>
    <p:sldId id="346" r:id="rId50"/>
    <p:sldId id="392" r:id="rId51"/>
    <p:sldId id="411" r:id="rId52"/>
    <p:sldId id="374" r:id="rId53"/>
    <p:sldId id="350" r:id="rId54"/>
    <p:sldId id="351" r:id="rId55"/>
    <p:sldId id="375" r:id="rId56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C39DC-DF40-4E95-BEB4-34F569B7EF79}" v="1" dt="2024-05-31T09:31:41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5" autoAdjust="0"/>
    <p:restoredTop sz="64070" autoAdjust="0"/>
  </p:normalViewPr>
  <p:slideViewPr>
    <p:cSldViewPr snapToGrid="0">
      <p:cViewPr varScale="1">
        <p:scale>
          <a:sx n="70" d="100"/>
          <a:sy n="70" d="100"/>
        </p:scale>
        <p:origin x="1458" y="66"/>
      </p:cViewPr>
      <p:guideLst/>
    </p:cSldViewPr>
  </p:slideViewPr>
  <p:outlineViewPr>
    <p:cViewPr>
      <p:scale>
        <a:sx n="33" d="100"/>
        <a:sy n="33" d="100"/>
      </p:scale>
      <p:origin x="0" y="-23765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King" userId="7c5a26e2-9cd9-45f8-bbde-148456caec8e" providerId="ADAL" clId="{692C39DC-DF40-4E95-BEB4-34F569B7EF79}"/>
    <pc:docChg chg="addSld delSld modSld">
      <pc:chgData name="Andrew King" userId="7c5a26e2-9cd9-45f8-bbde-148456caec8e" providerId="ADAL" clId="{692C39DC-DF40-4E95-BEB4-34F569B7EF79}" dt="2024-05-31T09:31:48.305" v="54" actId="6549"/>
      <pc:docMkLst>
        <pc:docMk/>
      </pc:docMkLst>
      <pc:sldChg chg="modNotesTx">
        <pc:chgData name="Andrew King" userId="7c5a26e2-9cd9-45f8-bbde-148456caec8e" providerId="ADAL" clId="{692C39DC-DF40-4E95-BEB4-34F569B7EF79}" dt="2024-05-31T08:47:49.528" v="24" actId="6549"/>
        <pc:sldMkLst>
          <pc:docMk/>
          <pc:sldMk cId="1286584480" sldId="256"/>
        </pc:sldMkLst>
      </pc:sldChg>
      <pc:sldChg chg="modNotesTx">
        <pc:chgData name="Andrew King" userId="7c5a26e2-9cd9-45f8-bbde-148456caec8e" providerId="ADAL" clId="{692C39DC-DF40-4E95-BEB4-34F569B7EF79}" dt="2024-05-31T08:47:52.924" v="25" actId="6549"/>
        <pc:sldMkLst>
          <pc:docMk/>
          <pc:sldMk cId="1073911317" sldId="257"/>
        </pc:sldMkLst>
      </pc:sldChg>
      <pc:sldChg chg="modNotesTx">
        <pc:chgData name="Andrew King" userId="7c5a26e2-9cd9-45f8-bbde-148456caec8e" providerId="ADAL" clId="{692C39DC-DF40-4E95-BEB4-34F569B7EF79}" dt="2024-05-31T08:46:50.700" v="4" actId="6549"/>
        <pc:sldMkLst>
          <pc:docMk/>
          <pc:sldMk cId="1594596687" sldId="265"/>
        </pc:sldMkLst>
      </pc:sldChg>
      <pc:sldChg chg="modNotesTx">
        <pc:chgData name="Andrew King" userId="7c5a26e2-9cd9-45f8-bbde-148456caec8e" providerId="ADAL" clId="{692C39DC-DF40-4E95-BEB4-34F569B7EF79}" dt="2024-05-31T08:46:37.262" v="0" actId="6549"/>
        <pc:sldMkLst>
          <pc:docMk/>
          <pc:sldMk cId="3990113612" sldId="266"/>
        </pc:sldMkLst>
      </pc:sldChg>
      <pc:sldChg chg="modNotesTx">
        <pc:chgData name="Andrew King" userId="7c5a26e2-9cd9-45f8-bbde-148456caec8e" providerId="ADAL" clId="{692C39DC-DF40-4E95-BEB4-34F569B7EF79}" dt="2024-05-31T08:46:55.661" v="6" actId="6549"/>
        <pc:sldMkLst>
          <pc:docMk/>
          <pc:sldMk cId="1696761771" sldId="267"/>
        </pc:sldMkLst>
      </pc:sldChg>
      <pc:sldChg chg="modNotesTx">
        <pc:chgData name="Andrew King" userId="7c5a26e2-9cd9-45f8-bbde-148456caec8e" providerId="ADAL" clId="{692C39DC-DF40-4E95-BEB4-34F569B7EF79}" dt="2024-05-31T08:46:53.249" v="5" actId="6549"/>
        <pc:sldMkLst>
          <pc:docMk/>
          <pc:sldMk cId="1511246206" sldId="268"/>
        </pc:sldMkLst>
      </pc:sldChg>
      <pc:sldChg chg="modNotesTx">
        <pc:chgData name="Andrew King" userId="7c5a26e2-9cd9-45f8-bbde-148456caec8e" providerId="ADAL" clId="{692C39DC-DF40-4E95-BEB4-34F569B7EF79}" dt="2024-05-31T08:46:59.032" v="7" actId="6549"/>
        <pc:sldMkLst>
          <pc:docMk/>
          <pc:sldMk cId="1366920595" sldId="272"/>
        </pc:sldMkLst>
      </pc:sldChg>
      <pc:sldChg chg="modNotesTx">
        <pc:chgData name="Andrew King" userId="7c5a26e2-9cd9-45f8-bbde-148456caec8e" providerId="ADAL" clId="{692C39DC-DF40-4E95-BEB4-34F569B7EF79}" dt="2024-05-31T08:47:55.101" v="26" actId="6549"/>
        <pc:sldMkLst>
          <pc:docMk/>
          <pc:sldMk cId="1338340155" sldId="293"/>
        </pc:sldMkLst>
      </pc:sldChg>
      <pc:sldChg chg="modNotesTx">
        <pc:chgData name="Andrew King" userId="7c5a26e2-9cd9-45f8-bbde-148456caec8e" providerId="ADAL" clId="{692C39DC-DF40-4E95-BEB4-34F569B7EF79}" dt="2024-05-31T08:47:59.070" v="27" actId="6549"/>
        <pc:sldMkLst>
          <pc:docMk/>
          <pc:sldMk cId="1833898180" sldId="294"/>
        </pc:sldMkLst>
      </pc:sldChg>
      <pc:sldChg chg="modNotesTx">
        <pc:chgData name="Andrew King" userId="7c5a26e2-9cd9-45f8-bbde-148456caec8e" providerId="ADAL" clId="{692C39DC-DF40-4E95-BEB4-34F569B7EF79}" dt="2024-05-31T08:47:16.758" v="13" actId="6549"/>
        <pc:sldMkLst>
          <pc:docMk/>
          <pc:sldMk cId="2005597674" sldId="312"/>
        </pc:sldMkLst>
      </pc:sldChg>
      <pc:sldChg chg="modNotesTx">
        <pc:chgData name="Andrew King" userId="7c5a26e2-9cd9-45f8-bbde-148456caec8e" providerId="ADAL" clId="{692C39DC-DF40-4E95-BEB4-34F569B7EF79}" dt="2024-05-31T08:47:35.811" v="19" actId="6549"/>
        <pc:sldMkLst>
          <pc:docMk/>
          <pc:sldMk cId="1135919605" sldId="319"/>
        </pc:sldMkLst>
      </pc:sldChg>
      <pc:sldChg chg="modNotesTx">
        <pc:chgData name="Andrew King" userId="7c5a26e2-9cd9-45f8-bbde-148456caec8e" providerId="ADAL" clId="{692C39DC-DF40-4E95-BEB4-34F569B7EF79}" dt="2024-05-31T08:47:01.217" v="8" actId="6549"/>
        <pc:sldMkLst>
          <pc:docMk/>
          <pc:sldMk cId="3465660621" sldId="327"/>
        </pc:sldMkLst>
      </pc:sldChg>
      <pc:sldChg chg="modNotesTx">
        <pc:chgData name="Andrew King" userId="7c5a26e2-9cd9-45f8-bbde-148456caec8e" providerId="ADAL" clId="{692C39DC-DF40-4E95-BEB4-34F569B7EF79}" dt="2024-05-31T08:47:04.741" v="9" actId="6549"/>
        <pc:sldMkLst>
          <pc:docMk/>
          <pc:sldMk cId="2265114980" sldId="328"/>
        </pc:sldMkLst>
      </pc:sldChg>
      <pc:sldChg chg="modNotesTx">
        <pc:chgData name="Andrew King" userId="7c5a26e2-9cd9-45f8-bbde-148456caec8e" providerId="ADAL" clId="{692C39DC-DF40-4E95-BEB4-34F569B7EF79}" dt="2024-05-31T08:49:26.683" v="41" actId="6549"/>
        <pc:sldMkLst>
          <pc:docMk/>
          <pc:sldMk cId="3055861277" sldId="334"/>
        </pc:sldMkLst>
      </pc:sldChg>
      <pc:sldChg chg="modNotesTx">
        <pc:chgData name="Andrew King" userId="7c5a26e2-9cd9-45f8-bbde-148456caec8e" providerId="ADAL" clId="{692C39DC-DF40-4E95-BEB4-34F569B7EF79}" dt="2024-05-31T08:50:09.560" v="51" actId="5793"/>
        <pc:sldMkLst>
          <pc:docMk/>
          <pc:sldMk cId="3102394654" sldId="345"/>
        </pc:sldMkLst>
      </pc:sldChg>
      <pc:sldChg chg="modNotesTx">
        <pc:chgData name="Andrew King" userId="7c5a26e2-9cd9-45f8-bbde-148456caec8e" providerId="ADAL" clId="{692C39DC-DF40-4E95-BEB4-34F569B7EF79}" dt="2024-05-31T08:49:35.768" v="44" actId="6549"/>
        <pc:sldMkLst>
          <pc:docMk/>
          <pc:sldMk cId="2330226382" sldId="346"/>
        </pc:sldMkLst>
      </pc:sldChg>
      <pc:sldChg chg="modNotesTx">
        <pc:chgData name="Andrew King" userId="7c5a26e2-9cd9-45f8-bbde-148456caec8e" providerId="ADAL" clId="{692C39DC-DF40-4E95-BEB4-34F569B7EF79}" dt="2024-05-31T08:47:10.393" v="11" actId="6549"/>
        <pc:sldMkLst>
          <pc:docMk/>
          <pc:sldMk cId="3691652008" sldId="347"/>
        </pc:sldMkLst>
      </pc:sldChg>
      <pc:sldChg chg="modNotesTx">
        <pc:chgData name="Andrew King" userId="7c5a26e2-9cd9-45f8-bbde-148456caec8e" providerId="ADAL" clId="{692C39DC-DF40-4E95-BEB4-34F569B7EF79}" dt="2024-05-31T08:49:48.905" v="48" actId="6549"/>
        <pc:sldMkLst>
          <pc:docMk/>
          <pc:sldMk cId="2368153206" sldId="350"/>
        </pc:sldMkLst>
      </pc:sldChg>
      <pc:sldChg chg="modNotesTx">
        <pc:chgData name="Andrew King" userId="7c5a26e2-9cd9-45f8-bbde-148456caec8e" providerId="ADAL" clId="{692C39DC-DF40-4E95-BEB4-34F569B7EF79}" dt="2024-05-31T08:49:52.700" v="49" actId="6549"/>
        <pc:sldMkLst>
          <pc:docMk/>
          <pc:sldMk cId="2511102905" sldId="351"/>
        </pc:sldMkLst>
      </pc:sldChg>
      <pc:sldChg chg="modNotesTx">
        <pc:chgData name="Andrew King" userId="7c5a26e2-9cd9-45f8-bbde-148456caec8e" providerId="ADAL" clId="{692C39DC-DF40-4E95-BEB4-34F569B7EF79}" dt="2024-05-31T08:47:07.880" v="10" actId="6549"/>
        <pc:sldMkLst>
          <pc:docMk/>
          <pc:sldMk cId="602743469" sldId="357"/>
        </pc:sldMkLst>
      </pc:sldChg>
      <pc:sldChg chg="modNotesTx">
        <pc:chgData name="Andrew King" userId="7c5a26e2-9cd9-45f8-bbde-148456caec8e" providerId="ADAL" clId="{692C39DC-DF40-4E95-BEB4-34F569B7EF79}" dt="2024-05-31T08:49:20.595" v="39" actId="6549"/>
        <pc:sldMkLst>
          <pc:docMk/>
          <pc:sldMk cId="246389861" sldId="358"/>
        </pc:sldMkLst>
      </pc:sldChg>
      <pc:sldChg chg="modNotesTx">
        <pc:chgData name="Andrew King" userId="7c5a26e2-9cd9-45f8-bbde-148456caec8e" providerId="ADAL" clId="{692C39DC-DF40-4E95-BEB4-34F569B7EF79}" dt="2024-05-31T08:47:24.278" v="16" actId="6549"/>
        <pc:sldMkLst>
          <pc:docMk/>
          <pc:sldMk cId="499736236" sldId="359"/>
        </pc:sldMkLst>
      </pc:sldChg>
      <pc:sldChg chg="modNotesTx">
        <pc:chgData name="Andrew King" userId="7c5a26e2-9cd9-45f8-bbde-148456caec8e" providerId="ADAL" clId="{692C39DC-DF40-4E95-BEB4-34F569B7EF79}" dt="2024-05-31T08:48:05.019" v="29" actId="6549"/>
        <pc:sldMkLst>
          <pc:docMk/>
          <pc:sldMk cId="728557345" sldId="360"/>
        </pc:sldMkLst>
      </pc:sldChg>
      <pc:sldChg chg="modNotesTx">
        <pc:chgData name="Andrew King" userId="7c5a26e2-9cd9-45f8-bbde-148456caec8e" providerId="ADAL" clId="{692C39DC-DF40-4E95-BEB4-34F569B7EF79}" dt="2024-05-31T08:48:08.849" v="30" actId="6549"/>
        <pc:sldMkLst>
          <pc:docMk/>
          <pc:sldMk cId="198745598" sldId="361"/>
        </pc:sldMkLst>
      </pc:sldChg>
      <pc:sldChg chg="modNotesTx">
        <pc:chgData name="Andrew King" userId="7c5a26e2-9cd9-45f8-bbde-148456caec8e" providerId="ADAL" clId="{692C39DC-DF40-4E95-BEB4-34F569B7EF79}" dt="2024-05-31T08:48:17.113" v="31" actId="6549"/>
        <pc:sldMkLst>
          <pc:docMk/>
          <pc:sldMk cId="353296712" sldId="362"/>
        </pc:sldMkLst>
      </pc:sldChg>
      <pc:sldChg chg="modNotesTx">
        <pc:chgData name="Andrew King" userId="7c5a26e2-9cd9-45f8-bbde-148456caec8e" providerId="ADAL" clId="{692C39DC-DF40-4E95-BEB4-34F569B7EF79}" dt="2024-05-31T08:48:19.577" v="32" actId="6549"/>
        <pc:sldMkLst>
          <pc:docMk/>
          <pc:sldMk cId="1924287337" sldId="363"/>
        </pc:sldMkLst>
      </pc:sldChg>
      <pc:sldChg chg="modNotesTx">
        <pc:chgData name="Andrew King" userId="7c5a26e2-9cd9-45f8-bbde-148456caec8e" providerId="ADAL" clId="{692C39DC-DF40-4E95-BEB4-34F569B7EF79}" dt="2024-05-31T08:48:23.126" v="33" actId="6549"/>
        <pc:sldMkLst>
          <pc:docMk/>
          <pc:sldMk cId="1146301917" sldId="364"/>
        </pc:sldMkLst>
      </pc:sldChg>
      <pc:sldChg chg="modNotesTx">
        <pc:chgData name="Andrew King" userId="7c5a26e2-9cd9-45f8-bbde-148456caec8e" providerId="ADAL" clId="{692C39DC-DF40-4E95-BEB4-34F569B7EF79}" dt="2024-05-31T08:48:25.588" v="34" actId="6549"/>
        <pc:sldMkLst>
          <pc:docMk/>
          <pc:sldMk cId="839184883" sldId="366"/>
        </pc:sldMkLst>
      </pc:sldChg>
      <pc:sldChg chg="modNotesTx">
        <pc:chgData name="Andrew King" userId="7c5a26e2-9cd9-45f8-bbde-148456caec8e" providerId="ADAL" clId="{692C39DC-DF40-4E95-BEB4-34F569B7EF79}" dt="2024-05-31T08:48:29.067" v="35" actId="6549"/>
        <pc:sldMkLst>
          <pc:docMk/>
          <pc:sldMk cId="1191103271" sldId="367"/>
        </pc:sldMkLst>
      </pc:sldChg>
      <pc:sldChg chg="modNotesTx">
        <pc:chgData name="Andrew King" userId="7c5a26e2-9cd9-45f8-bbde-148456caec8e" providerId="ADAL" clId="{692C39DC-DF40-4E95-BEB4-34F569B7EF79}" dt="2024-05-31T08:48:31.701" v="36" actId="6549"/>
        <pc:sldMkLst>
          <pc:docMk/>
          <pc:sldMk cId="1874664576" sldId="369"/>
        </pc:sldMkLst>
      </pc:sldChg>
      <pc:sldChg chg="modNotesTx">
        <pc:chgData name="Andrew King" userId="7c5a26e2-9cd9-45f8-bbde-148456caec8e" providerId="ADAL" clId="{692C39DC-DF40-4E95-BEB4-34F569B7EF79}" dt="2024-05-31T08:49:45.767" v="47" actId="6549"/>
        <pc:sldMkLst>
          <pc:docMk/>
          <pc:sldMk cId="2293182940" sldId="374"/>
        </pc:sldMkLst>
      </pc:sldChg>
      <pc:sldChg chg="modNotesTx">
        <pc:chgData name="Andrew King" userId="7c5a26e2-9cd9-45f8-bbde-148456caec8e" providerId="ADAL" clId="{692C39DC-DF40-4E95-BEB4-34F569B7EF79}" dt="2024-05-31T08:49:58.355" v="50" actId="6549"/>
        <pc:sldMkLst>
          <pc:docMk/>
          <pc:sldMk cId="2742150452" sldId="375"/>
        </pc:sldMkLst>
      </pc:sldChg>
      <pc:sldChg chg="modNotesTx">
        <pc:chgData name="Andrew King" userId="7c5a26e2-9cd9-45f8-bbde-148456caec8e" providerId="ADAL" clId="{692C39DC-DF40-4E95-BEB4-34F569B7EF79}" dt="2024-05-31T08:49:33.016" v="43" actId="6549"/>
        <pc:sldMkLst>
          <pc:docMk/>
          <pc:sldMk cId="2743117863" sldId="378"/>
        </pc:sldMkLst>
      </pc:sldChg>
      <pc:sldChg chg="modNotesTx">
        <pc:chgData name="Andrew King" userId="7c5a26e2-9cd9-45f8-bbde-148456caec8e" providerId="ADAL" clId="{692C39DC-DF40-4E95-BEB4-34F569B7EF79}" dt="2024-05-31T08:49:17.504" v="38" actId="6549"/>
        <pc:sldMkLst>
          <pc:docMk/>
          <pc:sldMk cId="388018428" sldId="382"/>
        </pc:sldMkLst>
      </pc:sldChg>
      <pc:sldChg chg="modNotesTx">
        <pc:chgData name="Andrew King" userId="7c5a26e2-9cd9-45f8-bbde-148456caec8e" providerId="ADAL" clId="{692C39DC-DF40-4E95-BEB4-34F569B7EF79}" dt="2024-05-31T08:49:24.154" v="40" actId="6549"/>
        <pc:sldMkLst>
          <pc:docMk/>
          <pc:sldMk cId="1243289799" sldId="383"/>
        </pc:sldMkLst>
      </pc:sldChg>
      <pc:sldChg chg="modNotesTx">
        <pc:chgData name="Andrew King" userId="7c5a26e2-9cd9-45f8-bbde-148456caec8e" providerId="ADAL" clId="{692C39DC-DF40-4E95-BEB4-34F569B7EF79}" dt="2024-05-31T08:46:46.327" v="3" actId="6549"/>
        <pc:sldMkLst>
          <pc:docMk/>
          <pc:sldMk cId="1503854906" sldId="386"/>
        </pc:sldMkLst>
      </pc:sldChg>
      <pc:sldChg chg="modNotesTx">
        <pc:chgData name="Andrew King" userId="7c5a26e2-9cd9-45f8-bbde-148456caec8e" providerId="ADAL" clId="{692C39DC-DF40-4E95-BEB4-34F569B7EF79}" dt="2024-05-31T08:47:47.326" v="23" actId="6549"/>
        <pc:sldMkLst>
          <pc:docMk/>
          <pc:sldMk cId="2703461229" sldId="387"/>
        </pc:sldMkLst>
      </pc:sldChg>
      <pc:sldChg chg="modNotesTx">
        <pc:chgData name="Andrew King" userId="7c5a26e2-9cd9-45f8-bbde-148456caec8e" providerId="ADAL" clId="{692C39DC-DF40-4E95-BEB4-34F569B7EF79}" dt="2024-05-31T08:47:13.007" v="12" actId="6549"/>
        <pc:sldMkLst>
          <pc:docMk/>
          <pc:sldMk cId="3404710714" sldId="388"/>
        </pc:sldMkLst>
      </pc:sldChg>
      <pc:sldChg chg="modNotesTx">
        <pc:chgData name="Andrew King" userId="7c5a26e2-9cd9-45f8-bbde-148456caec8e" providerId="ADAL" clId="{692C39DC-DF40-4E95-BEB4-34F569B7EF79}" dt="2024-05-31T08:48:01.683" v="28" actId="6549"/>
        <pc:sldMkLst>
          <pc:docMk/>
          <pc:sldMk cId="726059671" sldId="389"/>
        </pc:sldMkLst>
      </pc:sldChg>
      <pc:sldChg chg="modNotesTx">
        <pc:chgData name="Andrew King" userId="7c5a26e2-9cd9-45f8-bbde-148456caec8e" providerId="ADAL" clId="{692C39DC-DF40-4E95-BEB4-34F569B7EF79}" dt="2024-05-31T08:49:39.072" v="45" actId="6549"/>
        <pc:sldMkLst>
          <pc:docMk/>
          <pc:sldMk cId="226578230" sldId="392"/>
        </pc:sldMkLst>
      </pc:sldChg>
      <pc:sldChg chg="modNotesTx">
        <pc:chgData name="Andrew King" userId="7c5a26e2-9cd9-45f8-bbde-148456caec8e" providerId="ADAL" clId="{692C39DC-DF40-4E95-BEB4-34F569B7EF79}" dt="2024-05-31T08:48:35.479" v="37" actId="6549"/>
        <pc:sldMkLst>
          <pc:docMk/>
          <pc:sldMk cId="2421488110" sldId="398"/>
        </pc:sldMkLst>
      </pc:sldChg>
      <pc:sldChg chg="modNotesTx">
        <pc:chgData name="Andrew King" userId="7c5a26e2-9cd9-45f8-bbde-148456caec8e" providerId="ADAL" clId="{692C39DC-DF40-4E95-BEB4-34F569B7EF79}" dt="2024-05-31T08:46:40.949" v="1" actId="6549"/>
        <pc:sldMkLst>
          <pc:docMk/>
          <pc:sldMk cId="3377621648" sldId="410"/>
        </pc:sldMkLst>
      </pc:sldChg>
      <pc:sldChg chg="modNotesTx">
        <pc:chgData name="Andrew King" userId="7c5a26e2-9cd9-45f8-bbde-148456caec8e" providerId="ADAL" clId="{692C39DC-DF40-4E95-BEB4-34F569B7EF79}" dt="2024-05-31T08:49:41.785" v="46" actId="6549"/>
        <pc:sldMkLst>
          <pc:docMk/>
          <pc:sldMk cId="51024409" sldId="411"/>
        </pc:sldMkLst>
      </pc:sldChg>
      <pc:sldChg chg="modNotesTx">
        <pc:chgData name="Andrew King" userId="7c5a26e2-9cd9-45f8-bbde-148456caec8e" providerId="ADAL" clId="{692C39DC-DF40-4E95-BEB4-34F569B7EF79}" dt="2024-05-31T08:47:19.330" v="14" actId="6549"/>
        <pc:sldMkLst>
          <pc:docMk/>
          <pc:sldMk cId="226543684" sldId="412"/>
        </pc:sldMkLst>
      </pc:sldChg>
      <pc:sldChg chg="modNotesTx">
        <pc:chgData name="Andrew King" userId="7c5a26e2-9cd9-45f8-bbde-148456caec8e" providerId="ADAL" clId="{692C39DC-DF40-4E95-BEB4-34F569B7EF79}" dt="2024-05-31T08:47:27.642" v="17" actId="6549"/>
        <pc:sldMkLst>
          <pc:docMk/>
          <pc:sldMk cId="2359815402" sldId="413"/>
        </pc:sldMkLst>
      </pc:sldChg>
      <pc:sldChg chg="del modNotesTx">
        <pc:chgData name="Andrew King" userId="7c5a26e2-9cd9-45f8-bbde-148456caec8e" providerId="ADAL" clId="{692C39DC-DF40-4E95-BEB4-34F569B7EF79}" dt="2024-05-31T09:31:44.717" v="53" actId="47"/>
        <pc:sldMkLst>
          <pc:docMk/>
          <pc:sldMk cId="1318833234" sldId="414"/>
        </pc:sldMkLst>
      </pc:sldChg>
      <pc:sldChg chg="modNotesTx">
        <pc:chgData name="Andrew King" userId="7c5a26e2-9cd9-45f8-bbde-148456caec8e" providerId="ADAL" clId="{692C39DC-DF40-4E95-BEB4-34F569B7EF79}" dt="2024-05-31T08:47:21.964" v="15" actId="6549"/>
        <pc:sldMkLst>
          <pc:docMk/>
          <pc:sldMk cId="3352378594" sldId="417"/>
        </pc:sldMkLst>
      </pc:sldChg>
      <pc:sldChg chg="modNotesTx">
        <pc:chgData name="Andrew King" userId="7c5a26e2-9cd9-45f8-bbde-148456caec8e" providerId="ADAL" clId="{692C39DC-DF40-4E95-BEB4-34F569B7EF79}" dt="2024-05-31T08:47:29.826" v="18" actId="6549"/>
        <pc:sldMkLst>
          <pc:docMk/>
          <pc:sldMk cId="2956016334" sldId="418"/>
        </pc:sldMkLst>
      </pc:sldChg>
      <pc:sldChg chg="modNotesTx">
        <pc:chgData name="Andrew King" userId="7c5a26e2-9cd9-45f8-bbde-148456caec8e" providerId="ADAL" clId="{692C39DC-DF40-4E95-BEB4-34F569B7EF79}" dt="2024-05-31T08:47:40.965" v="21" actId="6549"/>
        <pc:sldMkLst>
          <pc:docMk/>
          <pc:sldMk cId="2567899814" sldId="419"/>
        </pc:sldMkLst>
      </pc:sldChg>
      <pc:sldChg chg="modNotesTx">
        <pc:chgData name="Andrew King" userId="7c5a26e2-9cd9-45f8-bbde-148456caec8e" providerId="ADAL" clId="{692C39DC-DF40-4E95-BEB4-34F569B7EF79}" dt="2024-05-31T08:47:43.951" v="22" actId="6549"/>
        <pc:sldMkLst>
          <pc:docMk/>
          <pc:sldMk cId="3693391513" sldId="420"/>
        </pc:sldMkLst>
      </pc:sldChg>
      <pc:sldChg chg="modNotesTx">
        <pc:chgData name="Andrew King" userId="7c5a26e2-9cd9-45f8-bbde-148456caec8e" providerId="ADAL" clId="{692C39DC-DF40-4E95-BEB4-34F569B7EF79}" dt="2024-05-31T08:46:43.821" v="2" actId="6549"/>
        <pc:sldMkLst>
          <pc:docMk/>
          <pc:sldMk cId="2308340211" sldId="421"/>
        </pc:sldMkLst>
      </pc:sldChg>
      <pc:sldChg chg="add modNotesTx">
        <pc:chgData name="Andrew King" userId="7c5a26e2-9cd9-45f8-bbde-148456caec8e" providerId="ADAL" clId="{692C39DC-DF40-4E95-BEB4-34F569B7EF79}" dt="2024-05-31T09:31:48.305" v="54" actId="6549"/>
        <pc:sldMkLst>
          <pc:docMk/>
          <pc:sldMk cId="2652403904" sldId="42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B988A-4510-46F6-BA86-88D54C51CA9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76A48F-E8E8-421E-8AF4-158123AD64D4}">
      <dgm:prSet phldrT="[Text]"/>
      <dgm:spPr/>
      <dgm:t>
        <a:bodyPr/>
        <a:lstStyle/>
        <a:p>
          <a:r>
            <a:rPr lang="en-US" dirty="0"/>
            <a:t>AI and the need for fairness</a:t>
          </a:r>
          <a:endParaRPr lang="en-GB" dirty="0"/>
        </a:p>
      </dgm:t>
    </dgm:pt>
    <dgm:pt modelId="{62717BCC-9C23-4391-8635-C86BB5D851F2}" type="parTrans" cxnId="{50E23FC4-0A2E-46C9-B7BD-3DEE357A72C7}">
      <dgm:prSet/>
      <dgm:spPr/>
      <dgm:t>
        <a:bodyPr/>
        <a:lstStyle/>
        <a:p>
          <a:endParaRPr lang="en-GB"/>
        </a:p>
      </dgm:t>
    </dgm:pt>
    <dgm:pt modelId="{D0637537-1E96-4605-92CB-F5A379890C51}" type="sibTrans" cxnId="{50E23FC4-0A2E-46C9-B7BD-3DEE357A72C7}">
      <dgm:prSet/>
      <dgm:spPr/>
      <dgm:t>
        <a:bodyPr/>
        <a:lstStyle/>
        <a:p>
          <a:endParaRPr lang="en-GB"/>
        </a:p>
      </dgm:t>
    </dgm:pt>
    <dgm:pt modelId="{202047D9-D355-458F-A768-425730B13165}">
      <dgm:prSet phldrT="[Text]"/>
      <dgm:spPr/>
      <dgm:t>
        <a:bodyPr/>
        <a:lstStyle/>
        <a:p>
          <a:r>
            <a:rPr lang="en-US" dirty="0"/>
            <a:t>Definitions and terminology</a:t>
          </a:r>
          <a:endParaRPr lang="en-GB" dirty="0"/>
        </a:p>
      </dgm:t>
    </dgm:pt>
    <dgm:pt modelId="{786A60E9-BC72-4D2A-B399-EED4A884965B}" type="parTrans" cxnId="{8EDB1064-01B2-4697-A11F-15921F40DC38}">
      <dgm:prSet/>
      <dgm:spPr/>
      <dgm:t>
        <a:bodyPr/>
        <a:lstStyle/>
        <a:p>
          <a:endParaRPr lang="en-GB"/>
        </a:p>
      </dgm:t>
    </dgm:pt>
    <dgm:pt modelId="{89CC12A9-0830-4ED8-B4F7-79D1FCF83352}" type="sibTrans" cxnId="{8EDB1064-01B2-4697-A11F-15921F40DC38}">
      <dgm:prSet/>
      <dgm:spPr/>
      <dgm:t>
        <a:bodyPr/>
        <a:lstStyle/>
        <a:p>
          <a:endParaRPr lang="en-GB"/>
        </a:p>
      </dgm:t>
    </dgm:pt>
    <dgm:pt modelId="{33BC3D1A-BB31-4277-B06C-B88EC4843383}">
      <dgm:prSet phldrT="[Text]"/>
      <dgm:spPr/>
      <dgm:t>
        <a:bodyPr/>
        <a:lstStyle/>
        <a:p>
          <a:r>
            <a:rPr lang="en-US" dirty="0"/>
            <a:t>Fair AI in medicine</a:t>
          </a:r>
          <a:endParaRPr lang="en-GB" dirty="0"/>
        </a:p>
      </dgm:t>
    </dgm:pt>
    <dgm:pt modelId="{1AF3E40E-6B56-4D10-8078-8603C373E27F}" type="parTrans" cxnId="{CB929FBC-9F8B-4962-9A33-8EADFA6139D1}">
      <dgm:prSet/>
      <dgm:spPr/>
      <dgm:t>
        <a:bodyPr/>
        <a:lstStyle/>
        <a:p>
          <a:endParaRPr lang="en-GB"/>
        </a:p>
      </dgm:t>
    </dgm:pt>
    <dgm:pt modelId="{B606C755-047A-4456-A531-C1F4324E2FB1}" type="sibTrans" cxnId="{CB929FBC-9F8B-4962-9A33-8EADFA6139D1}">
      <dgm:prSet/>
      <dgm:spPr/>
      <dgm:t>
        <a:bodyPr/>
        <a:lstStyle/>
        <a:p>
          <a:endParaRPr lang="en-GB"/>
        </a:p>
      </dgm:t>
    </dgm:pt>
    <dgm:pt modelId="{B32E700A-14F2-472D-8E5A-166AC3AB05C4}">
      <dgm:prSet phldrT="[Text]"/>
      <dgm:spPr/>
      <dgm:t>
        <a:bodyPr/>
        <a:lstStyle/>
        <a:p>
          <a:r>
            <a:rPr lang="en-US" dirty="0"/>
            <a:t>A brief tour</a:t>
          </a:r>
          <a:endParaRPr lang="en-GB" dirty="0"/>
        </a:p>
      </dgm:t>
    </dgm:pt>
    <dgm:pt modelId="{46475A53-61F3-4998-9EA4-3C8B7C17D007}" type="parTrans" cxnId="{BC62DF3B-6C97-45AE-B9FA-99C2F23261C5}">
      <dgm:prSet/>
      <dgm:spPr/>
      <dgm:t>
        <a:bodyPr/>
        <a:lstStyle/>
        <a:p>
          <a:endParaRPr lang="en-GB"/>
        </a:p>
      </dgm:t>
    </dgm:pt>
    <dgm:pt modelId="{76DBDCD3-AE6C-4CCE-B62C-886DA66810D9}" type="sibTrans" cxnId="{BC62DF3B-6C97-45AE-B9FA-99C2F23261C5}">
      <dgm:prSet/>
      <dgm:spPr/>
      <dgm:t>
        <a:bodyPr/>
        <a:lstStyle/>
        <a:p>
          <a:endParaRPr lang="en-GB"/>
        </a:p>
      </dgm:t>
    </dgm:pt>
    <dgm:pt modelId="{89B736CC-E817-4CC9-B451-0967ED777B4B}">
      <dgm:prSet phldrT="[Text]"/>
      <dgm:spPr/>
      <dgm:t>
        <a:bodyPr/>
        <a:lstStyle/>
        <a:p>
          <a:r>
            <a:rPr lang="en-US" dirty="0"/>
            <a:t>What is (and isn’t) Fair AI</a:t>
          </a:r>
          <a:endParaRPr lang="en-GB" dirty="0"/>
        </a:p>
      </dgm:t>
    </dgm:pt>
    <dgm:pt modelId="{4F616E7A-4145-4D89-A7F6-661FCAE5857E}" type="parTrans" cxnId="{D73D1970-CE70-4727-AA9D-CA39C38B9D71}">
      <dgm:prSet/>
      <dgm:spPr/>
      <dgm:t>
        <a:bodyPr/>
        <a:lstStyle/>
        <a:p>
          <a:endParaRPr lang="en-GB"/>
        </a:p>
      </dgm:t>
    </dgm:pt>
    <dgm:pt modelId="{ADD8DF46-7A48-4F0D-B642-5A48D73E8F7D}" type="sibTrans" cxnId="{D73D1970-CE70-4727-AA9D-CA39C38B9D71}">
      <dgm:prSet/>
      <dgm:spPr/>
      <dgm:t>
        <a:bodyPr/>
        <a:lstStyle/>
        <a:p>
          <a:endParaRPr lang="en-GB"/>
        </a:p>
      </dgm:t>
    </dgm:pt>
    <dgm:pt modelId="{B0C8A923-C0A3-41BF-87C7-E43B784EBA1F}">
      <dgm:prSet phldrT="[Text]"/>
      <dgm:spPr/>
      <dgm:t>
        <a:bodyPr/>
        <a:lstStyle/>
        <a:p>
          <a:r>
            <a:rPr lang="en-US" dirty="0"/>
            <a:t>Summary and resources</a:t>
          </a:r>
          <a:endParaRPr lang="en-GB" dirty="0"/>
        </a:p>
      </dgm:t>
    </dgm:pt>
    <dgm:pt modelId="{DD95A960-D790-49D0-8D30-2A8D2D401974}" type="parTrans" cxnId="{DB06A5D0-8D29-4C88-8839-FD1D22F65846}">
      <dgm:prSet/>
      <dgm:spPr/>
      <dgm:t>
        <a:bodyPr/>
        <a:lstStyle/>
        <a:p>
          <a:endParaRPr lang="en-GB"/>
        </a:p>
      </dgm:t>
    </dgm:pt>
    <dgm:pt modelId="{BB5146D3-6BE3-41B4-91EB-6FB2AA139B61}" type="sibTrans" cxnId="{DB06A5D0-8D29-4C88-8839-FD1D22F65846}">
      <dgm:prSet/>
      <dgm:spPr/>
      <dgm:t>
        <a:bodyPr/>
        <a:lstStyle/>
        <a:p>
          <a:endParaRPr lang="en-GB"/>
        </a:p>
      </dgm:t>
    </dgm:pt>
    <dgm:pt modelId="{F26D02FD-8881-4577-8C5B-0E4B87F124E7}" type="pres">
      <dgm:prSet presAssocID="{0FCB988A-4510-46F6-BA86-88D54C51CA9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5A731-B249-476E-8ED4-7AFCAC8C6421}" type="pres">
      <dgm:prSet presAssocID="{B876A48F-E8E8-421E-8AF4-158123AD64D4}" presName="composite" presStyleCnt="0"/>
      <dgm:spPr/>
    </dgm:pt>
    <dgm:pt modelId="{331A7ABE-CA0A-4649-854F-1E39884AB75A}" type="pres">
      <dgm:prSet presAssocID="{B876A48F-E8E8-421E-8AF4-158123AD64D4}" presName="rect1" presStyleLbl="tr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0ABC9-114D-47B1-93CB-885AB59D26DF}" type="pres">
      <dgm:prSet presAssocID="{B876A48F-E8E8-421E-8AF4-158123AD64D4}" presName="rect2" presStyleLbl="fgImgPlace1" presStyleIdx="0" presStyleCnt="6" custLinFactNeighborX="-36218" custLinFactNeighborY="-1271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</dgm:spPr>
      <dgm:extLst>
        <a:ext uri="{E40237B7-FDA0-4F09-8148-C483321AD2D9}">
          <dgm14:cNvPr xmlns:dgm14="http://schemas.microsoft.com/office/drawing/2010/diagram" id="0" name="" descr="A robot with a face"/>
        </a:ext>
      </dgm:extLst>
    </dgm:pt>
    <dgm:pt modelId="{0897552B-6E5A-4EF2-BEE3-0ECB744B38BF}" type="pres">
      <dgm:prSet presAssocID="{D0637537-1E96-4605-92CB-F5A379890C51}" presName="sibTrans" presStyleCnt="0"/>
      <dgm:spPr/>
    </dgm:pt>
    <dgm:pt modelId="{5AAAACAD-6980-4CC0-82C5-0B48D4E85CFF}" type="pres">
      <dgm:prSet presAssocID="{202047D9-D355-458F-A768-425730B13165}" presName="composite" presStyleCnt="0"/>
      <dgm:spPr/>
    </dgm:pt>
    <dgm:pt modelId="{21DF818F-41D3-4467-830A-D4362478809E}" type="pres">
      <dgm:prSet presAssocID="{202047D9-D355-458F-A768-425730B13165}" presName="rect1" presStyleLbl="tr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85715-7DC1-481F-AB9B-6E431A526DE6}" type="pres">
      <dgm:prSet presAssocID="{202047D9-D355-458F-A768-425730B13165}" presName="rect2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12F97FF-6084-4A98-BFB3-4D844D4FC2D7}" type="pres">
      <dgm:prSet presAssocID="{89CC12A9-0830-4ED8-B4F7-79D1FCF83352}" presName="sibTrans" presStyleCnt="0"/>
      <dgm:spPr/>
    </dgm:pt>
    <dgm:pt modelId="{1B26D02D-9295-4F1B-B08A-94BF98826D75}" type="pres">
      <dgm:prSet presAssocID="{33BC3D1A-BB31-4277-B06C-B88EC4843383}" presName="composite" presStyleCnt="0"/>
      <dgm:spPr/>
    </dgm:pt>
    <dgm:pt modelId="{7779C8AD-52A0-46E6-80D2-A93B1B30BB78}" type="pres">
      <dgm:prSet presAssocID="{33BC3D1A-BB31-4277-B06C-B88EC4843383}" presName="rect1" presStyleLbl="tr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4316B-CC0D-48B9-93BA-B6F62AD382C4}" type="pres">
      <dgm:prSet presAssocID="{33BC3D1A-BB31-4277-B06C-B88EC4843383}" presName="rect2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6C9F3F-E7B2-42EA-B449-DA0AE59CF328}" type="pres">
      <dgm:prSet presAssocID="{B606C755-047A-4456-A531-C1F4324E2FB1}" presName="sibTrans" presStyleCnt="0"/>
      <dgm:spPr/>
    </dgm:pt>
    <dgm:pt modelId="{4F9F79FE-4BCD-44BF-813B-08E604C3145A}" type="pres">
      <dgm:prSet presAssocID="{B32E700A-14F2-472D-8E5A-166AC3AB05C4}" presName="composite" presStyleCnt="0"/>
      <dgm:spPr/>
    </dgm:pt>
    <dgm:pt modelId="{D37275BE-F559-4D37-98B3-6C551C4C5180}" type="pres">
      <dgm:prSet presAssocID="{B32E700A-14F2-472D-8E5A-166AC3AB05C4}" presName="rect1" presStyleLbl="tr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72BA8F-019A-4F06-9896-02306C4AEAC6}" type="pres">
      <dgm:prSet presAssocID="{B32E700A-14F2-472D-8E5A-166AC3AB05C4}" presName="rect2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Person ski touring up mountain"/>
        </a:ext>
      </dgm:extLst>
    </dgm:pt>
    <dgm:pt modelId="{E11C6DBF-6556-4F79-80DA-F0A54E13FC47}" type="pres">
      <dgm:prSet presAssocID="{76DBDCD3-AE6C-4CCE-B62C-886DA66810D9}" presName="sibTrans" presStyleCnt="0"/>
      <dgm:spPr/>
    </dgm:pt>
    <dgm:pt modelId="{3E1C11A0-DCB6-4548-9CC7-ABCF4F0ADF5D}" type="pres">
      <dgm:prSet presAssocID="{89B736CC-E817-4CC9-B451-0967ED777B4B}" presName="composite" presStyleCnt="0"/>
      <dgm:spPr/>
    </dgm:pt>
    <dgm:pt modelId="{8335B31B-3EA2-489B-81D0-B85FB90E266F}" type="pres">
      <dgm:prSet presAssocID="{89B736CC-E817-4CC9-B451-0967ED777B4B}" presName="rect1" presStyleLbl="tr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26FF99-EF3E-405F-A84E-70B2743AA589}" type="pres">
      <dgm:prSet presAssocID="{89B736CC-E817-4CC9-B451-0967ED777B4B}" presName="rect2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3000" r="-3000"/>
          </a:stretch>
        </a:blipFill>
      </dgm:spPr>
    </dgm:pt>
    <dgm:pt modelId="{46ED78A2-D38E-4B4E-B9D7-CFBF9164BAE8}" type="pres">
      <dgm:prSet presAssocID="{ADD8DF46-7A48-4F0D-B642-5A48D73E8F7D}" presName="sibTrans" presStyleCnt="0"/>
      <dgm:spPr/>
    </dgm:pt>
    <dgm:pt modelId="{AA3346F3-49D1-4E6A-868A-7B5A11A4B47C}" type="pres">
      <dgm:prSet presAssocID="{B0C8A923-C0A3-41BF-87C7-E43B784EBA1F}" presName="composite" presStyleCnt="0"/>
      <dgm:spPr/>
    </dgm:pt>
    <dgm:pt modelId="{ED88200F-266F-40FE-805B-259BC7E70C6F}" type="pres">
      <dgm:prSet presAssocID="{B0C8A923-C0A3-41BF-87C7-E43B784EBA1F}" presName="rect1" presStyleLbl="tr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64CFC-5714-4829-906D-F1494A0C8984}" type="pres">
      <dgm:prSet presAssocID="{B0C8A923-C0A3-41BF-87C7-E43B784EBA1F}" presName="rect2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</dgm:spPr>
    </dgm:pt>
  </dgm:ptLst>
  <dgm:cxnLst>
    <dgm:cxn modelId="{DA83D999-BA76-44E1-8B85-3CE3E397A356}" type="presOf" srcId="{0FCB988A-4510-46F6-BA86-88D54C51CA96}" destId="{F26D02FD-8881-4577-8C5B-0E4B87F124E7}" srcOrd="0" destOrd="0" presId="urn:microsoft.com/office/officeart/2008/layout/PictureStrips"/>
    <dgm:cxn modelId="{D73D1970-CE70-4727-AA9D-CA39C38B9D71}" srcId="{0FCB988A-4510-46F6-BA86-88D54C51CA96}" destId="{89B736CC-E817-4CC9-B451-0967ED777B4B}" srcOrd="4" destOrd="0" parTransId="{4F616E7A-4145-4D89-A7F6-661FCAE5857E}" sibTransId="{ADD8DF46-7A48-4F0D-B642-5A48D73E8F7D}"/>
    <dgm:cxn modelId="{AD4344B6-2C83-4902-86B2-1E10F68A9009}" type="presOf" srcId="{B876A48F-E8E8-421E-8AF4-158123AD64D4}" destId="{331A7ABE-CA0A-4649-854F-1E39884AB75A}" srcOrd="0" destOrd="0" presId="urn:microsoft.com/office/officeart/2008/layout/PictureStrips"/>
    <dgm:cxn modelId="{BC62DF3B-6C97-45AE-B9FA-99C2F23261C5}" srcId="{0FCB988A-4510-46F6-BA86-88D54C51CA96}" destId="{B32E700A-14F2-472D-8E5A-166AC3AB05C4}" srcOrd="3" destOrd="0" parTransId="{46475A53-61F3-4998-9EA4-3C8B7C17D007}" sibTransId="{76DBDCD3-AE6C-4CCE-B62C-886DA66810D9}"/>
    <dgm:cxn modelId="{E3DCC5B4-12C6-4479-87D6-E9899EB5CD43}" type="presOf" srcId="{B0C8A923-C0A3-41BF-87C7-E43B784EBA1F}" destId="{ED88200F-266F-40FE-805B-259BC7E70C6F}" srcOrd="0" destOrd="0" presId="urn:microsoft.com/office/officeart/2008/layout/PictureStrips"/>
    <dgm:cxn modelId="{C40B9299-A344-45B6-A4D0-CFB0316C7CA1}" type="presOf" srcId="{89B736CC-E817-4CC9-B451-0967ED777B4B}" destId="{8335B31B-3EA2-489B-81D0-B85FB90E266F}" srcOrd="0" destOrd="0" presId="urn:microsoft.com/office/officeart/2008/layout/PictureStrips"/>
    <dgm:cxn modelId="{8EDB1064-01B2-4697-A11F-15921F40DC38}" srcId="{0FCB988A-4510-46F6-BA86-88D54C51CA96}" destId="{202047D9-D355-458F-A768-425730B13165}" srcOrd="1" destOrd="0" parTransId="{786A60E9-BC72-4D2A-B399-EED4A884965B}" sibTransId="{89CC12A9-0830-4ED8-B4F7-79D1FCF83352}"/>
    <dgm:cxn modelId="{9FC502D4-F215-4AAC-A6B7-62164563D5B5}" type="presOf" srcId="{33BC3D1A-BB31-4277-B06C-B88EC4843383}" destId="{7779C8AD-52A0-46E6-80D2-A93B1B30BB78}" srcOrd="0" destOrd="0" presId="urn:microsoft.com/office/officeart/2008/layout/PictureStrips"/>
    <dgm:cxn modelId="{0528A540-4928-4AA8-86D4-56981FAE695F}" type="presOf" srcId="{B32E700A-14F2-472D-8E5A-166AC3AB05C4}" destId="{D37275BE-F559-4D37-98B3-6C551C4C5180}" srcOrd="0" destOrd="0" presId="urn:microsoft.com/office/officeart/2008/layout/PictureStrips"/>
    <dgm:cxn modelId="{43B3191A-4F98-4FC9-975D-6C775102DC9F}" type="presOf" srcId="{202047D9-D355-458F-A768-425730B13165}" destId="{21DF818F-41D3-4467-830A-D4362478809E}" srcOrd="0" destOrd="0" presId="urn:microsoft.com/office/officeart/2008/layout/PictureStrips"/>
    <dgm:cxn modelId="{50E23FC4-0A2E-46C9-B7BD-3DEE357A72C7}" srcId="{0FCB988A-4510-46F6-BA86-88D54C51CA96}" destId="{B876A48F-E8E8-421E-8AF4-158123AD64D4}" srcOrd="0" destOrd="0" parTransId="{62717BCC-9C23-4391-8635-C86BB5D851F2}" sibTransId="{D0637537-1E96-4605-92CB-F5A379890C51}"/>
    <dgm:cxn modelId="{CB929FBC-9F8B-4962-9A33-8EADFA6139D1}" srcId="{0FCB988A-4510-46F6-BA86-88D54C51CA96}" destId="{33BC3D1A-BB31-4277-B06C-B88EC4843383}" srcOrd="2" destOrd="0" parTransId="{1AF3E40E-6B56-4D10-8078-8603C373E27F}" sibTransId="{B606C755-047A-4456-A531-C1F4324E2FB1}"/>
    <dgm:cxn modelId="{DB06A5D0-8D29-4C88-8839-FD1D22F65846}" srcId="{0FCB988A-4510-46F6-BA86-88D54C51CA96}" destId="{B0C8A923-C0A3-41BF-87C7-E43B784EBA1F}" srcOrd="5" destOrd="0" parTransId="{DD95A960-D790-49D0-8D30-2A8D2D401974}" sibTransId="{BB5146D3-6BE3-41B4-91EB-6FB2AA139B61}"/>
    <dgm:cxn modelId="{881ADD77-6B9E-472A-BB75-647C84A71FEE}" type="presParOf" srcId="{F26D02FD-8881-4577-8C5B-0E4B87F124E7}" destId="{F6A5A731-B249-476E-8ED4-7AFCAC8C6421}" srcOrd="0" destOrd="0" presId="urn:microsoft.com/office/officeart/2008/layout/PictureStrips"/>
    <dgm:cxn modelId="{D7B37BFF-96DD-4F73-8943-34EA9511B9B3}" type="presParOf" srcId="{F6A5A731-B249-476E-8ED4-7AFCAC8C6421}" destId="{331A7ABE-CA0A-4649-854F-1E39884AB75A}" srcOrd="0" destOrd="0" presId="urn:microsoft.com/office/officeart/2008/layout/PictureStrips"/>
    <dgm:cxn modelId="{33353116-7ACD-4716-9456-E851C1F81D78}" type="presParOf" srcId="{F6A5A731-B249-476E-8ED4-7AFCAC8C6421}" destId="{3270ABC9-114D-47B1-93CB-885AB59D26DF}" srcOrd="1" destOrd="0" presId="urn:microsoft.com/office/officeart/2008/layout/PictureStrips"/>
    <dgm:cxn modelId="{93228F9B-2AE5-4E43-AAC1-823F8247EF21}" type="presParOf" srcId="{F26D02FD-8881-4577-8C5B-0E4B87F124E7}" destId="{0897552B-6E5A-4EF2-BEE3-0ECB744B38BF}" srcOrd="1" destOrd="0" presId="urn:microsoft.com/office/officeart/2008/layout/PictureStrips"/>
    <dgm:cxn modelId="{994EF47E-3E18-4903-B28F-9D1973862C94}" type="presParOf" srcId="{F26D02FD-8881-4577-8C5B-0E4B87F124E7}" destId="{5AAAACAD-6980-4CC0-82C5-0B48D4E85CFF}" srcOrd="2" destOrd="0" presId="urn:microsoft.com/office/officeart/2008/layout/PictureStrips"/>
    <dgm:cxn modelId="{9E860587-4C99-427E-91CF-BB9A6E064C43}" type="presParOf" srcId="{5AAAACAD-6980-4CC0-82C5-0B48D4E85CFF}" destId="{21DF818F-41D3-4467-830A-D4362478809E}" srcOrd="0" destOrd="0" presId="urn:microsoft.com/office/officeart/2008/layout/PictureStrips"/>
    <dgm:cxn modelId="{1BC26298-BD8F-4924-BAAA-D998DA99ECFD}" type="presParOf" srcId="{5AAAACAD-6980-4CC0-82C5-0B48D4E85CFF}" destId="{C4B85715-7DC1-481F-AB9B-6E431A526DE6}" srcOrd="1" destOrd="0" presId="urn:microsoft.com/office/officeart/2008/layout/PictureStrips"/>
    <dgm:cxn modelId="{5FBB8BAC-1459-4C13-A41F-27D7BEF79208}" type="presParOf" srcId="{F26D02FD-8881-4577-8C5B-0E4B87F124E7}" destId="{E12F97FF-6084-4A98-BFB3-4D844D4FC2D7}" srcOrd="3" destOrd="0" presId="urn:microsoft.com/office/officeart/2008/layout/PictureStrips"/>
    <dgm:cxn modelId="{DE4E1F4C-1C56-46CF-B725-F693EB479E54}" type="presParOf" srcId="{F26D02FD-8881-4577-8C5B-0E4B87F124E7}" destId="{1B26D02D-9295-4F1B-B08A-94BF98826D75}" srcOrd="4" destOrd="0" presId="urn:microsoft.com/office/officeart/2008/layout/PictureStrips"/>
    <dgm:cxn modelId="{9743348A-E386-45AB-9E81-30934C8767A5}" type="presParOf" srcId="{1B26D02D-9295-4F1B-B08A-94BF98826D75}" destId="{7779C8AD-52A0-46E6-80D2-A93B1B30BB78}" srcOrd="0" destOrd="0" presId="urn:microsoft.com/office/officeart/2008/layout/PictureStrips"/>
    <dgm:cxn modelId="{FD29F386-7247-4D45-BA09-BF83291E7E04}" type="presParOf" srcId="{1B26D02D-9295-4F1B-B08A-94BF98826D75}" destId="{4514316B-CC0D-48B9-93BA-B6F62AD382C4}" srcOrd="1" destOrd="0" presId="urn:microsoft.com/office/officeart/2008/layout/PictureStrips"/>
    <dgm:cxn modelId="{AFA1F6DF-E0B0-4B1E-BD4F-99D895A65DD8}" type="presParOf" srcId="{F26D02FD-8881-4577-8C5B-0E4B87F124E7}" destId="{406C9F3F-E7B2-42EA-B449-DA0AE59CF328}" srcOrd="5" destOrd="0" presId="urn:microsoft.com/office/officeart/2008/layout/PictureStrips"/>
    <dgm:cxn modelId="{753D4F84-D9B3-486E-A2E7-7C4EE15F5590}" type="presParOf" srcId="{F26D02FD-8881-4577-8C5B-0E4B87F124E7}" destId="{4F9F79FE-4BCD-44BF-813B-08E604C3145A}" srcOrd="6" destOrd="0" presId="urn:microsoft.com/office/officeart/2008/layout/PictureStrips"/>
    <dgm:cxn modelId="{D285CCBA-EEB1-4E61-8513-6BCA32551BE7}" type="presParOf" srcId="{4F9F79FE-4BCD-44BF-813B-08E604C3145A}" destId="{D37275BE-F559-4D37-98B3-6C551C4C5180}" srcOrd="0" destOrd="0" presId="urn:microsoft.com/office/officeart/2008/layout/PictureStrips"/>
    <dgm:cxn modelId="{E70B0687-1E93-42C9-A90D-E0343BB91415}" type="presParOf" srcId="{4F9F79FE-4BCD-44BF-813B-08E604C3145A}" destId="{A472BA8F-019A-4F06-9896-02306C4AEAC6}" srcOrd="1" destOrd="0" presId="urn:microsoft.com/office/officeart/2008/layout/PictureStrips"/>
    <dgm:cxn modelId="{8C65B9CC-C0BB-4615-9A55-B77F24EB3520}" type="presParOf" srcId="{F26D02FD-8881-4577-8C5B-0E4B87F124E7}" destId="{E11C6DBF-6556-4F79-80DA-F0A54E13FC47}" srcOrd="7" destOrd="0" presId="urn:microsoft.com/office/officeart/2008/layout/PictureStrips"/>
    <dgm:cxn modelId="{A8C8DDDF-AEF4-4940-959A-522DDC8E3026}" type="presParOf" srcId="{F26D02FD-8881-4577-8C5B-0E4B87F124E7}" destId="{3E1C11A0-DCB6-4548-9CC7-ABCF4F0ADF5D}" srcOrd="8" destOrd="0" presId="urn:microsoft.com/office/officeart/2008/layout/PictureStrips"/>
    <dgm:cxn modelId="{143BAC0F-661F-4595-A8D3-AA94AB38E549}" type="presParOf" srcId="{3E1C11A0-DCB6-4548-9CC7-ABCF4F0ADF5D}" destId="{8335B31B-3EA2-489B-81D0-B85FB90E266F}" srcOrd="0" destOrd="0" presId="urn:microsoft.com/office/officeart/2008/layout/PictureStrips"/>
    <dgm:cxn modelId="{236A2F99-B979-45E7-A4F0-83F5429E1E4B}" type="presParOf" srcId="{3E1C11A0-DCB6-4548-9CC7-ABCF4F0ADF5D}" destId="{4C26FF99-EF3E-405F-A84E-70B2743AA589}" srcOrd="1" destOrd="0" presId="urn:microsoft.com/office/officeart/2008/layout/PictureStrips"/>
    <dgm:cxn modelId="{C3309C14-FD39-4EE7-AD89-8EC1F956BFA8}" type="presParOf" srcId="{F26D02FD-8881-4577-8C5B-0E4B87F124E7}" destId="{46ED78A2-D38E-4B4E-B9D7-CFBF9164BAE8}" srcOrd="9" destOrd="0" presId="urn:microsoft.com/office/officeart/2008/layout/PictureStrips"/>
    <dgm:cxn modelId="{D69E8BBE-A0F5-422B-B331-9A493433D21B}" type="presParOf" srcId="{F26D02FD-8881-4577-8C5B-0E4B87F124E7}" destId="{AA3346F3-49D1-4E6A-868A-7B5A11A4B47C}" srcOrd="10" destOrd="0" presId="urn:microsoft.com/office/officeart/2008/layout/PictureStrips"/>
    <dgm:cxn modelId="{58BA8AC6-7BF5-4679-BBFF-25E8D8317FB5}" type="presParOf" srcId="{AA3346F3-49D1-4E6A-868A-7B5A11A4B47C}" destId="{ED88200F-266F-40FE-805B-259BC7E70C6F}" srcOrd="0" destOrd="0" presId="urn:microsoft.com/office/officeart/2008/layout/PictureStrips"/>
    <dgm:cxn modelId="{9675436E-8DC9-4727-9470-233464A14749}" type="presParOf" srcId="{AA3346F3-49D1-4E6A-868A-7B5A11A4B47C}" destId="{94C64CFC-5714-4829-906D-F1494A0C898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A7ABE-CA0A-4649-854F-1E39884AB75A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AI and the need for fairness</a:t>
          </a:r>
          <a:endParaRPr lang="en-GB" sz="3300" kern="1200" dirty="0"/>
        </a:p>
      </dsp:txBody>
      <dsp:txXfrm>
        <a:off x="1425844" y="198520"/>
        <a:ext cx="3751111" cy="1172222"/>
      </dsp:txXfrm>
    </dsp:sp>
    <dsp:sp modelId="{3270ABC9-114D-47B1-93CB-885AB59D26DF}">
      <dsp:nvSpPr>
        <dsp:cNvPr id="0" name=""/>
        <dsp:cNvSpPr/>
      </dsp:nvSpPr>
      <dsp:spPr>
        <a:xfrm>
          <a:off x="972359" y="13555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F818F-41D3-4467-830A-D4362478809E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Definitions and terminology</a:t>
          </a:r>
          <a:endParaRPr lang="en-GB" sz="3300" kern="1200" dirty="0"/>
        </a:p>
      </dsp:txBody>
      <dsp:txXfrm>
        <a:off x="5494940" y="198520"/>
        <a:ext cx="3751111" cy="1172222"/>
      </dsp:txXfrm>
    </dsp:sp>
    <dsp:sp modelId="{C4B85715-7DC1-481F-AB9B-6E431A526DE6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9C8AD-52A0-46E6-80D2-A93B1B30BB78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Fair AI in medicine</a:t>
          </a:r>
          <a:endParaRPr lang="en-GB" sz="3300" kern="1200" dirty="0"/>
        </a:p>
      </dsp:txBody>
      <dsp:txXfrm>
        <a:off x="1425844" y="1674218"/>
        <a:ext cx="3751111" cy="1172222"/>
      </dsp:txXfrm>
    </dsp:sp>
    <dsp:sp modelId="{4514316B-CC0D-48B9-93BA-B6F62AD382C4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275BE-F559-4D37-98B3-6C551C4C5180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A brief tour</a:t>
          </a:r>
          <a:endParaRPr lang="en-GB" sz="3300" kern="1200" dirty="0"/>
        </a:p>
      </dsp:txBody>
      <dsp:txXfrm>
        <a:off x="5494940" y="1674218"/>
        <a:ext cx="3751111" cy="1172222"/>
      </dsp:txXfrm>
    </dsp:sp>
    <dsp:sp modelId="{A472BA8F-019A-4F06-9896-02306C4AEAC6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5B31B-3EA2-489B-81D0-B85FB90E266F}">
      <dsp:nvSpPr>
        <dsp:cNvPr id="0" name=""/>
        <dsp:cNvSpPr/>
      </dsp:nvSpPr>
      <dsp:spPr>
        <a:xfrm>
          <a:off x="1425844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What is (and isn’t) Fair AI</a:t>
          </a:r>
          <a:endParaRPr lang="en-GB" sz="3300" kern="1200" dirty="0"/>
        </a:p>
      </dsp:txBody>
      <dsp:txXfrm>
        <a:off x="1425844" y="3149916"/>
        <a:ext cx="3751111" cy="1172222"/>
      </dsp:txXfrm>
    </dsp:sp>
    <dsp:sp modelId="{4C26FF99-EF3E-405F-A84E-70B2743AA589}">
      <dsp:nvSpPr>
        <dsp:cNvPr id="0" name=""/>
        <dsp:cNvSpPr/>
      </dsp:nvSpPr>
      <dsp:spPr>
        <a:xfrm>
          <a:off x="1269548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8200F-266F-40FE-805B-259BC7E70C6F}">
      <dsp:nvSpPr>
        <dsp:cNvPr id="0" name=""/>
        <dsp:cNvSpPr/>
      </dsp:nvSpPr>
      <dsp:spPr>
        <a:xfrm>
          <a:off x="5494940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Summary and resources</a:t>
          </a:r>
          <a:endParaRPr lang="en-GB" sz="3300" kern="1200" dirty="0"/>
        </a:p>
      </dsp:txBody>
      <dsp:txXfrm>
        <a:off x="5494940" y="3149916"/>
        <a:ext cx="3751111" cy="1172222"/>
      </dsp:txXfrm>
    </dsp:sp>
    <dsp:sp modelId="{94C64CFC-5714-4829-906D-F1494A0C8984}">
      <dsp:nvSpPr>
        <dsp:cNvPr id="0" name=""/>
        <dsp:cNvSpPr/>
      </dsp:nvSpPr>
      <dsp:spPr>
        <a:xfrm>
          <a:off x="5338643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2000" r="-9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038C6-2601-458E-AC07-BBBB8B74B75E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89BE-2462-412B-BCD7-31BEDF2C03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0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528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885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39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18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7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97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90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37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283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67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0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24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84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47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06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021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438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2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84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54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78DF2-939E-4829-A953-8B001A51E4C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54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41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993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526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161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76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133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5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09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418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3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962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34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49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637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05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600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461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05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392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767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67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821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33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709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65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1429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88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38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23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72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89BE-2462-412B-BCD7-31BEDF2C03C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4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ED8B-9D54-4B56-93E4-A8BD9EBD6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AC4D9-3560-4EF9-909C-FD99A508C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CD1C-0DA2-478D-AC88-62465AB1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73AD-7E0B-4ACA-B06E-7734A23CDD83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FDAA0-DF7C-4AC2-898D-58F8E617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310C-0A3A-42FA-AF1B-0C75A36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1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3573-6AF8-466C-9749-2030388F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DF1BA-A1FE-4EBB-AC41-691652B0D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16BA7-F036-4475-AEFC-469A9156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E655-AB3C-408E-81E0-CBD6CADB17AB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5B15-AC03-4034-AAF6-49689632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B29D-5FBA-4BC0-88F3-B06C5B3C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11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8E9A8D-AC92-49A5-8DAB-6F6323230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DD31C-BB85-440C-A7EF-861EEAD5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0ACF-609F-4642-A87D-4AAA09DC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74BA-A4BF-4E7D-A5EB-D8D0BA942A6E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A35C2-D278-4013-B0F6-255A8C99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3D107-C768-45CA-BB70-D13DBA64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0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1122-93E4-4996-8CD1-7AC8F553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287E9-34A9-4CC9-BF01-7D01CDE47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782A-B08F-44F8-9B59-265865F0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0F0CD-E9FD-4A4F-8E72-15D848A11D14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FC9FE-B931-4EFC-9B65-3EA8C0C1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88F50-C743-45CF-9AF2-B13AD6D1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86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15CA-6FF2-4568-966A-CEFDC3DA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7925-E7B8-4125-9B27-808DA0C54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F7626-AFCF-4860-98AC-AD85E357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2D80-1766-46D3-B06B-EE8B63A13C72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92E2-2F81-4092-B02C-C810FBCA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A7BE-EC21-4463-820F-DA3EE682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16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5B03-7CAF-4EE6-9075-C1F2428D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ACD5-6545-4F4B-9CF9-482476A9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B675F-DD0F-4956-9AA2-031119644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CAA1B-C70C-489E-8FA2-F9361A8B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F477-5899-4225-80C4-2E8E5FC708EE}" type="datetime1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4379C-9E32-44AD-A437-153DF734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ECF51-5767-45BE-8EFB-245FEE6B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1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D167-90CC-4B2A-BB1C-788E92DE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A9EA6-6ACB-4DA6-B215-675C5940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6B046-1F14-4EE0-9C2A-6B6A6AE66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2BC8D-88A9-4BD9-94FA-4973455D3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862B5-07DC-4B1B-A176-6309EA6E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058CC-78D2-4C8F-AA1B-A7D36CEA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2F28C-49E4-4F85-BFBC-38E5A88A5F77}" type="datetime1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419DD-5515-4B33-96F3-63542BCD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25D41-2DCD-4AB1-A7FC-FE10A37A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1679-429D-4E1F-BA18-D59714A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1A226-A2A5-4052-9839-D7D7CD5A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11AD-D13A-481A-AB37-EEE000479354}" type="datetime1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1E269-BE1B-4E64-89A8-6877AC77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BBDE8-EAC2-479D-946D-FB5D2937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77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94C16-C13E-4512-B6A7-BE0FEA3F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BCC4-ABAA-470A-BE1A-5C34E5200E58}" type="datetime1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3864E-0B82-4CDC-BD91-338F576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8F5D-EE6B-4E09-B8D6-9726B3B8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01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4885-955A-42C7-90B3-45EC0F2B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7DCA6-3C21-42EE-B141-47A3D0A2A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FF126-62BA-44F9-BC58-7F336B0D1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3CF1-88C6-42FC-AE00-30663124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28B1-4094-4D8C-9433-564CF530ADF1}" type="datetime1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35CCE-F34E-4BD8-B87E-2BA2F9AF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8F7AE-9413-4A5E-B166-E7458219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98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0B92-0A16-4B88-B727-B1E9A64E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8AB895-B475-4435-9527-92BEE9A7A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D3CD5-C226-4834-B303-C467F0E53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17282-C020-4404-9E81-A4FAE1D5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12601-EF5E-43B4-8BB1-4B9D5C4DE16E}" type="datetime1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50DFE-9A0C-4A37-96F2-6BC12C59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BEBA9-00C0-4FB6-BC43-46196DC9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03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8753-457B-47FB-8A93-E15843EB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FB147-F8B5-4383-8999-ED41C27E5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0BFCD-9535-4F26-B594-7F2F38C47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CEA1-A10B-4553-BEB0-7EF6E59F1E62}" type="datetime1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3408-E158-4CBF-A1FD-13A54F205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1F88-9448-4EDE-AB49-7FF8B3C52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DD090-68F8-4930-BA25-F03944F94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7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r-institute.org/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://www.aj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x.com/future-perfect/23023538/ai-dalle-2-openai-bias-gpt-3-incentives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dataset/pacs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hyperlink" Target="https://paperswithcode.com/dataset/office-hom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svg"/><Relationship Id="rId3" Type="http://schemas.openxmlformats.org/officeDocument/2006/relationships/image" Target="../media/image74.png"/><Relationship Id="rId7" Type="http://schemas.openxmlformats.org/officeDocument/2006/relationships/image" Target="../media/image77.sv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7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xfordreference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clmmag.org/blog/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if360.mybluemix.net/" TargetMode="External"/><Relationship Id="rId7" Type="http://schemas.openxmlformats.org/officeDocument/2006/relationships/hyperlink" Target="https://github.com/ys-zong/MEDFAIR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tasciencepublicpolicy.org/our-work/tools-guides/aequitas/" TargetMode="External"/><Relationship Id="rId5" Type="http://schemas.openxmlformats.org/officeDocument/2006/relationships/hyperlink" Target="https://fairlearn.org/v0.8/about/index.html" TargetMode="External"/><Relationship Id="rId4" Type="http://schemas.openxmlformats.org/officeDocument/2006/relationships/hyperlink" Target="https://fairlearn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e-ai.eu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aimi-workshop.github.io/" TargetMode="External"/><Relationship Id="rId4" Type="http://schemas.openxmlformats.org/officeDocument/2006/relationships/hyperlink" Target="https://www.datadiversity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1994-B919-4251-8FC7-1B2C64BB7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183" y="2154912"/>
            <a:ext cx="8117634" cy="1598088"/>
          </a:xfrm>
        </p:spPr>
        <p:txBody>
          <a:bodyPr>
            <a:normAutofit/>
          </a:bodyPr>
          <a:lstStyle/>
          <a:p>
            <a:r>
              <a:rPr lang="en-GB" sz="4800" dirty="0"/>
              <a:t>Bias and Fairness in AI for Medical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7EA4B-3334-40F5-8D6D-27A790AB0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6508"/>
            <a:ext cx="9144000" cy="1399593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accent1"/>
                </a:solidFill>
              </a:rPr>
              <a:t>Dr</a:t>
            </a:r>
            <a:r>
              <a:rPr lang="en-US" i="1" dirty="0">
                <a:solidFill>
                  <a:schemeClr val="accent1"/>
                </a:solidFill>
              </a:rPr>
              <a:t> Andrew King</a:t>
            </a:r>
          </a:p>
          <a:p>
            <a:r>
              <a:rPr lang="en-US" i="1" dirty="0">
                <a:solidFill>
                  <a:schemeClr val="accent1"/>
                </a:solidFill>
              </a:rPr>
              <a:t>Biomedical Engineering Dept,</a:t>
            </a:r>
          </a:p>
          <a:p>
            <a:r>
              <a:rPr lang="en-US" i="1" dirty="0">
                <a:solidFill>
                  <a:schemeClr val="accent1"/>
                </a:solidFill>
              </a:rPr>
              <a:t>King’s College London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994C0-B4E7-45D7-A9D3-7736E8B89B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5" y="220785"/>
            <a:ext cx="1451063" cy="11358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A1EB9-90CE-EF08-0B49-17473D1A60F9}"/>
              </a:ext>
            </a:extLst>
          </p:cNvPr>
          <p:cNvSpPr txBox="1"/>
          <p:nvPr/>
        </p:nvSpPr>
        <p:spPr>
          <a:xfrm>
            <a:off x="9354376" y="6156218"/>
            <a:ext cx="2268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www.kclmmag.org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C0AE8-53A5-9418-40EE-3ACCC4CAF682}"/>
              </a:ext>
            </a:extLst>
          </p:cNvPr>
          <p:cNvSpPr txBox="1"/>
          <p:nvPr/>
        </p:nvSpPr>
        <p:spPr>
          <a:xfrm>
            <a:off x="1503807" y="6201603"/>
            <a:ext cx="2833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andrew.king@kcl.ac.uk</a:t>
            </a:r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904FD-64CE-9787-D93A-1BA0316C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4" y="6156218"/>
            <a:ext cx="641174" cy="48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1CD47-F534-683F-F4E0-942FBB714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844" y="6047278"/>
            <a:ext cx="580849" cy="553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17" y="220785"/>
            <a:ext cx="2420603" cy="7745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017" y="220785"/>
            <a:ext cx="4920458" cy="8435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27016" y="955028"/>
            <a:ext cx="2420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Fairness of AI in</a:t>
            </a:r>
          </a:p>
          <a:p>
            <a:pPr algn="ctr"/>
            <a:r>
              <a:rPr lang="en-GB" sz="1600" i="1" dirty="0"/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399011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4A54-1AC4-40F7-B543-8264FC51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7033" cy="1325563"/>
          </a:xfrm>
        </p:spPr>
        <p:txBody>
          <a:bodyPr/>
          <a:lstStyle/>
          <a:p>
            <a:r>
              <a:rPr lang="en-US" dirty="0"/>
              <a:t>So do we have to use simple white box models?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7BD4-24F8-4325-BACF-37C06F997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7697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: the best-performing techniques, especially on more complex tasks, are </a:t>
            </a:r>
            <a:r>
              <a:rPr lang="en-US" i="1" dirty="0">
                <a:solidFill>
                  <a:schemeClr val="accent1"/>
                </a:solidFill>
              </a:rPr>
              <a:t>black box AI </a:t>
            </a:r>
            <a:r>
              <a:rPr lang="en-US" dirty="0"/>
              <a:t>models</a:t>
            </a:r>
          </a:p>
          <a:p>
            <a:r>
              <a:rPr lang="en-US" dirty="0"/>
              <a:t>So how can we know if they are biased, and if they are what can we do about it?</a:t>
            </a:r>
          </a:p>
          <a:p>
            <a:endParaRPr lang="en-US" dirty="0"/>
          </a:p>
          <a:p>
            <a:r>
              <a:rPr lang="en-US" dirty="0"/>
              <a:t>Since the advent of black box models like </a:t>
            </a:r>
            <a:r>
              <a:rPr lang="en-US" i="1" dirty="0">
                <a:solidFill>
                  <a:schemeClr val="accent1"/>
                </a:solidFill>
              </a:rPr>
              <a:t>deep learning</a:t>
            </a:r>
            <a:r>
              <a:rPr lang="en-US" dirty="0"/>
              <a:t> we have seen two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significant </a:t>
            </a:r>
            <a:r>
              <a:rPr lang="en-US" i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in </a:t>
            </a:r>
            <a:r>
              <a:rPr lang="en-US" i="1" dirty="0">
                <a:solidFill>
                  <a:schemeClr val="accent1"/>
                </a:solidFill>
              </a:rPr>
              <a:t>performance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significant </a:t>
            </a:r>
            <a:r>
              <a:rPr lang="en-US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in </a:t>
            </a:r>
            <a:r>
              <a:rPr lang="en-US" i="1" dirty="0">
                <a:solidFill>
                  <a:schemeClr val="accent1"/>
                </a:solidFill>
              </a:rPr>
              <a:t>interpretability</a:t>
            </a:r>
            <a:endParaRPr lang="en-US" sz="2800" dirty="0"/>
          </a:p>
          <a:p>
            <a:r>
              <a:rPr lang="en-US" i="1" dirty="0">
                <a:solidFill>
                  <a:schemeClr val="accent1"/>
                </a:solidFill>
              </a:rPr>
              <a:t>Fair AI </a:t>
            </a:r>
            <a:r>
              <a:rPr lang="en-US" dirty="0"/>
              <a:t>is mostly a response to the second point</a:t>
            </a:r>
            <a:br>
              <a:rPr lang="en-US" dirty="0"/>
            </a:br>
            <a:r>
              <a:rPr lang="en-US" dirty="0"/>
              <a:t>(but also partly the first …)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068059" y="3298443"/>
            <a:ext cx="3015048" cy="523220"/>
            <a:chOff x="4028303" y="4127157"/>
            <a:chExt cx="3015048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5354594" y="4127157"/>
              <a:ext cx="1688757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Fair AI …</a:t>
              </a:r>
            </a:p>
          </p:txBody>
        </p:sp>
        <p:cxnSp>
          <p:nvCxnSpPr>
            <p:cNvPr id="6" name="Straight Arrow Connector 5"/>
            <p:cNvCxnSpPr>
              <a:endCxn id="4" idx="1"/>
            </p:cNvCxnSpPr>
            <p:nvPr/>
          </p:nvCxnSpPr>
          <p:spPr>
            <a:xfrm>
              <a:off x="4028303" y="4388767"/>
              <a:ext cx="1326291" cy="0"/>
            </a:xfrm>
            <a:prstGeom prst="straightConnector1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795C0-15B8-633A-452D-F3C6B04F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1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5320-DC32-4DD2-A57D-37121377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 of Fair AI? Gender Shades 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B09A-DED1-486D-AA32-674AFE34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7281" cy="4351338"/>
          </a:xfrm>
        </p:spPr>
        <p:txBody>
          <a:bodyPr>
            <a:normAutofit/>
          </a:bodyPr>
          <a:lstStyle/>
          <a:p>
            <a:r>
              <a:rPr lang="en-US" dirty="0"/>
              <a:t>Landmark paper in 2018: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04B877-A60C-4DF2-8949-7E59D60A03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90599" y="1978025"/>
            <a:ext cx="111972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ender Shades paper">
            <a:extLst>
              <a:ext uri="{FF2B5EF4-FFF2-40B4-BE49-F238E27FC236}">
                <a16:creationId xmlns:a16="http://schemas.microsoft.com/office/drawing/2014/main" id="{D9E32A1D-4422-43D7-965D-284478B9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57" y="1895599"/>
            <a:ext cx="6473638" cy="16063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C7E262-4CC5-4677-8068-9E3D8531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99001" y="2955161"/>
            <a:ext cx="1232348" cy="39624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Coded Bias documentary">
            <a:extLst>
              <a:ext uri="{FF2B5EF4-FFF2-40B4-BE49-F238E27FC236}">
                <a16:creationId xmlns:a16="http://schemas.microsoft.com/office/drawing/2014/main" id="{C2BE0064-D1B3-41C6-B921-63BC933B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42" y="4001294"/>
            <a:ext cx="4300359" cy="27137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57B305-1E49-4A1F-8D7A-DCC0F6DC71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264719" y="2564195"/>
            <a:ext cx="1319030" cy="39624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Timnit Gebru">
            <a:extLst>
              <a:ext uri="{FF2B5EF4-FFF2-40B4-BE49-F238E27FC236}">
                <a16:creationId xmlns:a16="http://schemas.microsoft.com/office/drawing/2014/main" id="{D583BC42-DF8D-4D7D-8F9A-111098548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036" y="3656721"/>
            <a:ext cx="2659603" cy="2717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94165-B59A-458D-9A7E-A49671B79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863" y="3987187"/>
            <a:ext cx="642537" cy="665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0E759-1084-4E9D-831B-209EF41A31F3}"/>
              </a:ext>
            </a:extLst>
          </p:cNvPr>
          <p:cNvSpPr txBox="1"/>
          <p:nvPr/>
        </p:nvSpPr>
        <p:spPr>
          <a:xfrm>
            <a:off x="5264719" y="4618518"/>
            <a:ext cx="304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Algorithmic Justice League: </a:t>
            </a:r>
            <a:r>
              <a:rPr lang="en-US" sz="2000" i="1" dirty="0">
                <a:hlinkClick r:id="rId7"/>
              </a:rPr>
              <a:t>www.ajl.org/</a:t>
            </a:r>
            <a:r>
              <a:rPr lang="en-US" sz="2000" i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6E9D1-B482-40D5-A7AD-E9222CEF4A29}"/>
              </a:ext>
            </a:extLst>
          </p:cNvPr>
          <p:cNvSpPr txBox="1"/>
          <p:nvPr/>
        </p:nvSpPr>
        <p:spPr>
          <a:xfrm>
            <a:off x="5341738" y="5775986"/>
            <a:ext cx="362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Distributed AI Research Institute: </a:t>
            </a:r>
            <a:r>
              <a:rPr lang="en-US" sz="2000" i="1" dirty="0">
                <a:hlinkClick r:id="rId8"/>
              </a:rPr>
              <a:t>www.dair-institute.org/</a:t>
            </a:r>
            <a:r>
              <a:rPr lang="en-US" sz="2000" i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ABCE16-1D8F-4082-9965-A0BA1EC07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193" y="5369008"/>
            <a:ext cx="1507148" cy="5037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FC67-A2C8-FCB8-7EA1-47750329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7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in image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61CE9-8843-C47E-F2F5-229E69C2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5" y="2382973"/>
            <a:ext cx="57691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3B282-4994-03A9-3EE0-A287B5CC0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48" y="3450668"/>
            <a:ext cx="5769125" cy="231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BD686-8253-818A-2374-A0A5FD7FCAC5}"/>
              </a:ext>
            </a:extLst>
          </p:cNvPr>
          <p:cNvSpPr txBox="1"/>
          <p:nvPr/>
        </p:nvSpPr>
        <p:spPr>
          <a:xfrm>
            <a:off x="1301044" y="6479356"/>
            <a:ext cx="8305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hlinkClick r:id="rId5"/>
              </a:rPr>
              <a:t>https://www.vox.com/future-perfect/23023538/ai-dalle-2-openai-bias-gpt-3-incentives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BF261-0829-5FDC-0207-2A0732B50B96}"/>
              </a:ext>
            </a:extLst>
          </p:cNvPr>
          <p:cNvSpPr txBox="1"/>
          <p:nvPr/>
        </p:nvSpPr>
        <p:spPr>
          <a:xfrm>
            <a:off x="155571" y="1889470"/>
            <a:ext cx="526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AI’s DALL-E 2 pictures of lawyers …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BF261-0829-5FDC-0207-2A0732B50B96}"/>
              </a:ext>
            </a:extLst>
          </p:cNvPr>
          <p:cNvSpPr txBox="1"/>
          <p:nvPr/>
        </p:nvSpPr>
        <p:spPr>
          <a:xfrm>
            <a:off x="6096000" y="2970549"/>
            <a:ext cx="313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and flight attendants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A5306-D00D-F869-4047-BD1FBAFC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F844E-A9A7-6679-9134-852075EE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13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0" y="1236663"/>
            <a:ext cx="4424219" cy="26114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Definitions &amp; terminology</a:t>
            </a:r>
          </a:p>
        </p:txBody>
      </p:sp>
    </p:spTree>
    <p:extLst>
      <p:ext uri="{BB962C8B-B14F-4D97-AF65-F5344CB8AC3E}">
        <p14:creationId xmlns:p14="http://schemas.microsoft.com/office/powerpoint/2010/main" val="340471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286E-4383-4702-95E3-9696C242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terminology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3EC6-689E-455A-81F0-0C223D79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86" y="1579965"/>
            <a:ext cx="10515600" cy="4351338"/>
          </a:xfrm>
        </p:spPr>
        <p:txBody>
          <a:bodyPr/>
          <a:lstStyle/>
          <a:p>
            <a:r>
              <a:rPr lang="en-US" dirty="0"/>
              <a:t>In the context of decision-making, </a:t>
            </a:r>
            <a:r>
              <a:rPr lang="en-US" i="1" dirty="0">
                <a:solidFill>
                  <a:schemeClr val="accent1"/>
                </a:solidFill>
              </a:rPr>
              <a:t>fairness </a:t>
            </a:r>
            <a:r>
              <a:rPr lang="en-US" dirty="0"/>
              <a:t>refers to:</a:t>
            </a:r>
          </a:p>
          <a:p>
            <a:pPr lvl="1"/>
            <a:r>
              <a:rPr lang="en-US" sz="2800" dirty="0"/>
              <a:t>The “</a:t>
            </a:r>
            <a:r>
              <a:rPr lang="en-US" sz="2800" i="1" dirty="0">
                <a:solidFill>
                  <a:schemeClr val="accent1"/>
                </a:solidFill>
              </a:rPr>
              <a:t>absence of any prejudice or </a:t>
            </a:r>
            <a:r>
              <a:rPr lang="en-US" sz="2800" i="1" dirty="0" err="1">
                <a:solidFill>
                  <a:schemeClr val="accent1"/>
                </a:solidFill>
              </a:rPr>
              <a:t>favouritism</a:t>
            </a:r>
            <a:r>
              <a:rPr lang="en-US" sz="2800" i="1" dirty="0">
                <a:solidFill>
                  <a:schemeClr val="accent1"/>
                </a:solidFill>
              </a:rPr>
              <a:t> toward an individual or a group based on their inherent or acquired characteristics</a:t>
            </a:r>
            <a:r>
              <a:rPr lang="en-US" sz="2800" dirty="0"/>
              <a:t>”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Fairness in AI refers to methods for </a:t>
            </a:r>
            <a:r>
              <a:rPr lang="en-US" i="1" dirty="0">
                <a:solidFill>
                  <a:schemeClr val="accent1"/>
                </a:solidFill>
              </a:rPr>
              <a:t>assessing</a:t>
            </a:r>
            <a:r>
              <a:rPr lang="en-US" dirty="0"/>
              <a:t> and/or </a:t>
            </a:r>
            <a:r>
              <a:rPr lang="en-US" i="1" dirty="0">
                <a:solidFill>
                  <a:schemeClr val="accent1"/>
                </a:solidFill>
              </a:rPr>
              <a:t>addressing</a:t>
            </a:r>
            <a:r>
              <a:rPr lang="en-US" dirty="0"/>
              <a:t> such prejudice/bias, i.e. </a:t>
            </a:r>
            <a:r>
              <a:rPr lang="en-US" b="1" i="1" dirty="0">
                <a:solidFill>
                  <a:schemeClr val="accent1"/>
                </a:solidFill>
              </a:rPr>
              <a:t>bias = different levels of performance for different groups of subjects (e.g. races or sexes)</a:t>
            </a:r>
            <a:endParaRPr lang="en-GB" b="1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6147A4-0632-4750-9D0A-23B7E0C0799B}"/>
              </a:ext>
            </a:extLst>
          </p:cNvPr>
          <p:cNvSpPr/>
          <p:nvPr/>
        </p:nvSpPr>
        <p:spPr>
          <a:xfrm>
            <a:off x="1143000" y="4681659"/>
            <a:ext cx="9802504" cy="2039816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2400" u="sng" dirty="0">
              <a:solidFill>
                <a:schemeClr val="tx1"/>
              </a:solidFill>
            </a:endParaRPr>
          </a:p>
          <a:p>
            <a:pPr algn="just"/>
            <a:r>
              <a:rPr lang="en-GB" sz="2400" u="sng" dirty="0">
                <a:solidFill>
                  <a:schemeClr val="tx1"/>
                </a:solidFill>
              </a:rPr>
              <a:t>Terminology</a:t>
            </a:r>
            <a:r>
              <a:rPr lang="en-GB" sz="24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en-GB" sz="2400" b="1" dirty="0">
                <a:solidFill>
                  <a:schemeClr val="tx1"/>
                </a:solidFill>
              </a:rPr>
              <a:t>Protected attribute</a:t>
            </a:r>
            <a:r>
              <a:rPr lang="en-GB" sz="2400" dirty="0">
                <a:solidFill>
                  <a:schemeClr val="tx1"/>
                </a:solidFill>
              </a:rPr>
              <a:t>: the characteristic(s) for which fairness needs to be ensured, e.g. sex, race (a.k.a. </a:t>
            </a:r>
            <a:r>
              <a:rPr lang="en-GB" sz="2400" b="1" dirty="0">
                <a:solidFill>
                  <a:schemeClr val="tx1"/>
                </a:solidFill>
              </a:rPr>
              <a:t>sensitive attribute</a:t>
            </a:r>
            <a:r>
              <a:rPr lang="en-GB" sz="24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GB" sz="2400" b="1" dirty="0">
                <a:solidFill>
                  <a:schemeClr val="tx1"/>
                </a:solidFill>
              </a:rPr>
              <a:t>Protected group</a:t>
            </a:r>
            <a:r>
              <a:rPr lang="en-GB" sz="2400" dirty="0">
                <a:solidFill>
                  <a:schemeClr val="tx1"/>
                </a:solidFill>
              </a:rPr>
              <a:t>: a set of samples with the same value(s) for the protected attribute(s)</a:t>
            </a:r>
          </a:p>
          <a:p>
            <a:pPr algn="ctr"/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D3341-A1CF-BBA3-606E-20B9FD05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fairness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Fairness can be defined in a number of different ways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consider an AI classifier for detecting a disease (e.g. breast cancer) from a medical image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Our protected groups are White subjects and</a:t>
            </a:r>
            <a:br>
              <a:rPr lang="en-US" dirty="0"/>
            </a:br>
            <a:r>
              <a:rPr lang="en-US" dirty="0"/>
              <a:t>Black subjects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the definitions, we will refer to the numbers of</a:t>
            </a:r>
            <a:br>
              <a:rPr lang="en-US" dirty="0"/>
            </a:br>
            <a:r>
              <a:rPr lang="en-US" dirty="0"/>
              <a:t>true positives (TP), true negatives (TN), false</a:t>
            </a:r>
            <a:br>
              <a:rPr lang="en-US" dirty="0"/>
            </a:br>
            <a:r>
              <a:rPr lang="en-US" dirty="0"/>
              <a:t>positives (FP) and false negatives (FN)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15</a:t>
            </a:fld>
            <a:endParaRPr lang="en-GB"/>
          </a:p>
        </p:txBody>
      </p:sp>
      <p:pic>
        <p:nvPicPr>
          <p:cNvPr id="1026" name="Picture 2" descr="Understanding Confusion Matrix | by Sarang Narkhede | Towards Data Science">
            <a:extLst>
              <a:ext uri="{FF2B5EF4-FFF2-40B4-BE49-F238E27FC236}">
                <a16:creationId xmlns:a16="http://schemas.microsoft.com/office/drawing/2014/main" id="{DD19C5C8-26A9-DCC0-5679-1B9FB46F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07" y="3574473"/>
            <a:ext cx="3474459" cy="260249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fairness – </a:t>
            </a:r>
            <a:r>
              <a:rPr lang="en-US" dirty="0" err="1"/>
              <a:t>equalised</a:t>
            </a:r>
            <a:r>
              <a:rPr lang="en-US" dirty="0"/>
              <a:t> odds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Equalised</a:t>
            </a:r>
            <a:r>
              <a:rPr lang="en-US" dirty="0"/>
              <a:t> odds:</a:t>
            </a:r>
          </a:p>
          <a:p>
            <a:pPr lvl="1"/>
            <a:r>
              <a:rPr lang="en-US" i="1" dirty="0">
                <a:solidFill>
                  <a:schemeClr val="accent5"/>
                </a:solidFill>
              </a:rPr>
              <a:t>“… the probability of a person in the positive class being correctly assigned a positive outcome and the probability of a person in a negative class being incorrectly assigned a positive outcome should both be the same for the protected … groups”</a:t>
            </a:r>
          </a:p>
          <a:p>
            <a:pPr lvl="1"/>
            <a:r>
              <a:rPr lang="en-US" dirty="0"/>
              <a:t>I.e. equal true positive rate (TPR) &amp;</a:t>
            </a:r>
            <a:br>
              <a:rPr lang="en-US" dirty="0"/>
            </a:br>
            <a:r>
              <a:rPr lang="en-US" dirty="0"/>
              <a:t>false positive rate (FPR) for each protected group</a:t>
            </a:r>
          </a:p>
          <a:p>
            <a:pPr lvl="2"/>
            <a:r>
              <a:rPr lang="en-US" sz="2400" dirty="0"/>
              <a:t>TPR = TP / (TP + FN)</a:t>
            </a:r>
            <a:br>
              <a:rPr lang="en-US" sz="2400" dirty="0"/>
            </a:br>
            <a:r>
              <a:rPr lang="en-US" sz="2400" i="1" dirty="0">
                <a:solidFill>
                  <a:schemeClr val="accent5"/>
                </a:solidFill>
              </a:rPr>
              <a:t>(this is also known as the sensitivity)</a:t>
            </a:r>
          </a:p>
          <a:p>
            <a:pPr lvl="2"/>
            <a:r>
              <a:rPr lang="en-US" sz="2400"/>
              <a:t>FPR = FP / (FP + TN)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>
                <a:solidFill>
                  <a:schemeClr val="accent5"/>
                </a:solidFill>
              </a:rPr>
              <a:t>(this is one minus the specificity)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2455B7-4131-A456-C3A3-FE5D4A06015B}"/>
              </a:ext>
            </a:extLst>
          </p:cNvPr>
          <p:cNvSpPr/>
          <p:nvPr/>
        </p:nvSpPr>
        <p:spPr>
          <a:xfrm>
            <a:off x="1130343" y="6311900"/>
            <a:ext cx="8831075" cy="35025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Mehrabi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et al. (2021)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A Survey on Bias and Fairness in Machine Learning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ACM Computing Surveys.</a:t>
            </a:r>
            <a:endParaRPr lang="en-GB" sz="16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16</a:t>
            </a:fld>
            <a:endParaRPr lang="en-GB"/>
          </a:p>
        </p:txBody>
      </p:sp>
      <p:pic>
        <p:nvPicPr>
          <p:cNvPr id="1026" name="Picture 2" descr="Understanding Confusion Matrix | by Sarang Narkhede | Towards Data Science">
            <a:extLst>
              <a:ext uri="{FF2B5EF4-FFF2-40B4-BE49-F238E27FC236}">
                <a16:creationId xmlns:a16="http://schemas.microsoft.com/office/drawing/2014/main" id="{DD19C5C8-26A9-DCC0-5679-1B9FB46F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07" y="3574473"/>
            <a:ext cx="3474459" cy="260249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7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fairness – demographic parity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Demographic parity:</a:t>
            </a:r>
          </a:p>
          <a:p>
            <a:pPr lvl="1"/>
            <a:r>
              <a:rPr lang="en-US" i="1" dirty="0">
                <a:solidFill>
                  <a:schemeClr val="accent5"/>
                </a:solidFill>
              </a:rPr>
              <a:t>“The likelihood of a positive outcome should be the same regardless of … the protected group”</a:t>
            </a:r>
          </a:p>
          <a:p>
            <a:pPr lvl="1"/>
            <a:r>
              <a:rPr lang="en-US" dirty="0"/>
              <a:t>I.e. an equal chance of being classified positive for each protected group</a:t>
            </a:r>
          </a:p>
          <a:p>
            <a:pPr lvl="2"/>
            <a:r>
              <a:rPr lang="en-US" sz="2400" dirty="0"/>
              <a:t>Predicted positive rate =</a:t>
            </a:r>
            <a:br>
              <a:rPr lang="en-US" sz="2400" dirty="0"/>
            </a:br>
            <a:r>
              <a:rPr lang="en-US" sz="2400" dirty="0"/>
              <a:t>                        TN + FP / (TN + FP + TN + FN)</a:t>
            </a:r>
            <a:br>
              <a:rPr lang="en-US" sz="2400" dirty="0"/>
            </a:br>
            <a:r>
              <a:rPr lang="en-US" sz="2400" i="1" dirty="0">
                <a:solidFill>
                  <a:schemeClr val="accent5"/>
                </a:solidFill>
              </a:rPr>
              <a:t>(Note this does not depend on the ground truth)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9B1C7-9E03-7BB2-D8EE-CC1DDD4D4D69}"/>
              </a:ext>
            </a:extLst>
          </p:cNvPr>
          <p:cNvSpPr/>
          <p:nvPr/>
        </p:nvSpPr>
        <p:spPr>
          <a:xfrm>
            <a:off x="1130343" y="6311900"/>
            <a:ext cx="8831075" cy="35025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Mehrabi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et al. (2021)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A Survey on Bias and Fairness in Machine Learning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ACM Computing Surveys.</a:t>
            </a:r>
            <a:endParaRPr lang="en-GB" sz="1600" dirty="0">
              <a:latin typeface="+mj-lt"/>
            </a:endParaRPr>
          </a:p>
        </p:txBody>
      </p:sp>
      <p:pic>
        <p:nvPicPr>
          <p:cNvPr id="7" name="Picture 2" descr="Understanding Confusion Matrix | by Sarang Narkhede | Towards Data Science">
            <a:extLst>
              <a:ext uri="{FF2B5EF4-FFF2-40B4-BE49-F238E27FC236}">
                <a16:creationId xmlns:a16="http://schemas.microsoft.com/office/drawing/2014/main" id="{E5C378E7-87F0-702E-AEE0-66524223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07" y="3574473"/>
            <a:ext cx="3474459" cy="260249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7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fairness – equal opportunity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opportunity: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“The probability of a person in a positive class being assigned to a positive outcome should be equal for both protected … group’s members”</a:t>
            </a:r>
          </a:p>
          <a:p>
            <a:pPr lvl="1"/>
            <a:r>
              <a:rPr lang="en-US" dirty="0"/>
              <a:t>I.e. the true positive rate (=sensitivity) should be</a:t>
            </a:r>
            <a:br>
              <a:rPr lang="en-US" dirty="0"/>
            </a:br>
            <a:r>
              <a:rPr lang="en-US" dirty="0"/>
              <a:t>the same for each protected group</a:t>
            </a:r>
          </a:p>
          <a:p>
            <a:pPr lvl="2"/>
            <a:r>
              <a:rPr lang="en-US" sz="2400" dirty="0"/>
              <a:t>TPR = TP / (TP + FN)</a:t>
            </a:r>
            <a:br>
              <a:rPr lang="en-US" sz="2400" dirty="0"/>
            </a:br>
            <a:r>
              <a:rPr lang="en-US" sz="2400" i="1" dirty="0">
                <a:solidFill>
                  <a:schemeClr val="accent5"/>
                </a:solidFill>
              </a:rPr>
              <a:t>(this is also known as the sensitivity)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9BC5F-4A57-9A20-677B-3E0874E8F1CA}"/>
              </a:ext>
            </a:extLst>
          </p:cNvPr>
          <p:cNvSpPr/>
          <p:nvPr/>
        </p:nvSpPr>
        <p:spPr>
          <a:xfrm>
            <a:off x="1130343" y="6311900"/>
            <a:ext cx="8831075" cy="35025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Mehrabi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et al. (2021)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A Survey on Bias and Fairness in Machine Learning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ACM Computing Surveys.</a:t>
            </a:r>
            <a:endParaRPr lang="en-GB" sz="1600" dirty="0">
              <a:latin typeface="+mj-lt"/>
            </a:endParaRPr>
          </a:p>
        </p:txBody>
      </p:sp>
      <p:pic>
        <p:nvPicPr>
          <p:cNvPr id="7" name="Picture 2" descr="Understanding Confusion Matrix | by Sarang Narkhede | Towards Data Science">
            <a:extLst>
              <a:ext uri="{FF2B5EF4-FFF2-40B4-BE49-F238E27FC236}">
                <a16:creationId xmlns:a16="http://schemas.microsoft.com/office/drawing/2014/main" id="{4A78FEFB-F00E-BD7B-2EF5-63CF360C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07" y="3574473"/>
            <a:ext cx="3474459" cy="2602490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1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BC07-55E0-2706-C548-727DE1AA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bias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3B4A-EBD7-1759-E7E1-6947923D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Bias is often (but not always) caused by an </a:t>
            </a:r>
            <a:r>
              <a:rPr lang="en-US" i="1" dirty="0">
                <a:solidFill>
                  <a:schemeClr val="accent1"/>
                </a:solidFill>
              </a:rPr>
              <a:t>imbalance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between </a:t>
            </a:r>
            <a:r>
              <a:rPr lang="en-US" i="1" dirty="0">
                <a:solidFill>
                  <a:schemeClr val="accent1"/>
                </a:solidFill>
              </a:rPr>
              <a:t>protected groups </a:t>
            </a:r>
            <a:r>
              <a:rPr lang="en-US" dirty="0"/>
              <a:t>in the </a:t>
            </a:r>
            <a:r>
              <a:rPr lang="en-US" i="1" dirty="0">
                <a:solidFill>
                  <a:schemeClr val="accent1"/>
                </a:solidFill>
              </a:rPr>
              <a:t>training data</a:t>
            </a:r>
          </a:p>
          <a:p>
            <a:r>
              <a:rPr lang="en-US" dirty="0"/>
              <a:t>E.g. this is the race breakdown in the widely-used UK Biobank dataset: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When this level of imbalance is combined with </a:t>
            </a:r>
            <a:r>
              <a:rPr lang="en-US" i="1" dirty="0">
                <a:solidFill>
                  <a:schemeClr val="accent1"/>
                </a:solidFill>
              </a:rPr>
              <a:t>differences</a:t>
            </a:r>
            <a:r>
              <a:rPr lang="en-US" dirty="0"/>
              <a:t> in the data for different protected groups (e.g. races), it can cause the AI model to optimize its performance for the over-represented group(s)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B3659-C1AF-FE58-C576-C8C48076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152E3-7FB6-3A10-4075-0DB3EFEE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81504"/>
            <a:ext cx="2783061" cy="25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D4D130-FFA3-0AFD-3305-29339904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8614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0F319AE-D7CA-ADB7-9F91-33089F7B5F60}"/>
              </a:ext>
            </a:extLst>
          </p:cNvPr>
          <p:cNvSpPr/>
          <p:nvPr/>
        </p:nvSpPr>
        <p:spPr>
          <a:xfrm>
            <a:off x="2998017" y="2008943"/>
            <a:ext cx="3037277" cy="11809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510E0-CCF4-51C1-A368-CC781413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E78F78-BF0C-A7F0-1796-F231E7BCED35}"/>
              </a:ext>
            </a:extLst>
          </p:cNvPr>
          <p:cNvSpPr/>
          <p:nvPr/>
        </p:nvSpPr>
        <p:spPr>
          <a:xfrm>
            <a:off x="1248443" y="2316368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7B2740-ACAA-ABA5-D36B-288DC30F17DE}"/>
              </a:ext>
            </a:extLst>
          </p:cNvPr>
          <p:cNvSpPr/>
          <p:nvPr/>
        </p:nvSpPr>
        <p:spPr>
          <a:xfrm>
            <a:off x="9913960" y="2328100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577C40-1B2D-6CC0-C728-38D6F65735D1}"/>
              </a:ext>
            </a:extLst>
          </p:cNvPr>
          <p:cNvSpPr/>
          <p:nvPr/>
        </p:nvSpPr>
        <p:spPr>
          <a:xfrm>
            <a:off x="1248443" y="3830988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E57C73-54EF-CEB8-823D-BC2FED134478}"/>
              </a:ext>
            </a:extLst>
          </p:cNvPr>
          <p:cNvSpPr/>
          <p:nvPr/>
        </p:nvSpPr>
        <p:spPr>
          <a:xfrm>
            <a:off x="1248443" y="5301260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4E8490-0075-0DC6-3C83-A3E3BB282CF0}"/>
              </a:ext>
            </a:extLst>
          </p:cNvPr>
          <p:cNvSpPr/>
          <p:nvPr/>
        </p:nvSpPr>
        <p:spPr>
          <a:xfrm>
            <a:off x="9913960" y="3762454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8F4551-5AB3-A07E-308E-92042E6D5B8F}"/>
              </a:ext>
            </a:extLst>
          </p:cNvPr>
          <p:cNvSpPr/>
          <p:nvPr/>
        </p:nvSpPr>
        <p:spPr>
          <a:xfrm>
            <a:off x="5842110" y="5301261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C2EC3A-9BEE-8AFE-DDAE-FAB227BAC987}"/>
              </a:ext>
            </a:extLst>
          </p:cNvPr>
          <p:cNvSpPr/>
          <p:nvPr/>
        </p:nvSpPr>
        <p:spPr>
          <a:xfrm>
            <a:off x="5842110" y="3830988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273F57-B7E7-A401-2FCC-771B4B865F68}"/>
              </a:ext>
            </a:extLst>
          </p:cNvPr>
          <p:cNvSpPr/>
          <p:nvPr/>
        </p:nvSpPr>
        <p:spPr>
          <a:xfrm>
            <a:off x="5842110" y="2360600"/>
            <a:ext cx="354842" cy="477671"/>
          </a:xfrm>
          <a:prstGeom prst="rightArrow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`</a:t>
            </a:r>
          </a:p>
        </p:txBody>
      </p:sp>
      <p:pic>
        <p:nvPicPr>
          <p:cNvPr id="1026" name="Picture 2" descr="Image result for checkered flag cartoon">
            <a:extLst>
              <a:ext uri="{FF2B5EF4-FFF2-40B4-BE49-F238E27FC236}">
                <a16:creationId xmlns:a16="http://schemas.microsoft.com/office/drawing/2014/main" id="{5199F205-42E2-723C-8CF7-B187D096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02" y="5196808"/>
            <a:ext cx="785599" cy="7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061798-1690-5C2C-C121-5247F07ECCC7}"/>
              </a:ext>
            </a:extLst>
          </p:cNvPr>
          <p:cNvSpPr/>
          <p:nvPr/>
        </p:nvSpPr>
        <p:spPr>
          <a:xfrm>
            <a:off x="2998017" y="3525270"/>
            <a:ext cx="3037277" cy="1158176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99FBB3-4B44-9A03-49D3-2E85CC54CF82}"/>
              </a:ext>
            </a:extLst>
          </p:cNvPr>
          <p:cNvSpPr/>
          <p:nvPr/>
        </p:nvSpPr>
        <p:spPr>
          <a:xfrm>
            <a:off x="2998018" y="4991231"/>
            <a:ext cx="3037277" cy="1185731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3BD39-641B-F794-7E62-28349E3D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6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33112 0.001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12 0.00185 L 0.92071 0.0071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33112 0.0004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12 0.00046 L 0.91719 -0.0013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9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33581 -0.0018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0D82-9143-4E98-84B0-C503842E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897"/>
          </a:xfrm>
        </p:spPr>
        <p:txBody>
          <a:bodyPr/>
          <a:lstStyle/>
          <a:p>
            <a:r>
              <a:rPr lang="en-US" dirty="0"/>
              <a:t>Addressing bias</a:t>
            </a:r>
            <a:endParaRPr lang="en-GB" dirty="0"/>
          </a:p>
        </p:txBody>
      </p:sp>
      <p:pic>
        <p:nvPicPr>
          <p:cNvPr id="4" name="Content Placeholder 6" descr="Bias mitigation strategies summary">
            <a:extLst>
              <a:ext uri="{FF2B5EF4-FFF2-40B4-BE49-F238E27FC236}">
                <a16:creationId xmlns:a16="http://schemas.microsoft.com/office/drawing/2014/main" id="{9EBD86E2-6A42-468B-B8AE-1D704B30D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9853" y="2238744"/>
            <a:ext cx="5210747" cy="44827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22C04-BECE-5913-D988-4213767D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20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091BE-2961-F0DF-BCCA-B7810690DF2A}"/>
              </a:ext>
            </a:extLst>
          </p:cNvPr>
          <p:cNvGrpSpPr/>
          <p:nvPr/>
        </p:nvGrpSpPr>
        <p:grpSpPr>
          <a:xfrm>
            <a:off x="3399853" y="1272767"/>
            <a:ext cx="5210747" cy="833419"/>
            <a:chOff x="3399853" y="1272767"/>
            <a:chExt cx="5210747" cy="8334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1D6B6-137E-C830-6F78-F51A49A76D33}"/>
                </a:ext>
              </a:extLst>
            </p:cNvPr>
            <p:cNvSpPr txBox="1"/>
            <p:nvPr/>
          </p:nvSpPr>
          <p:spPr>
            <a:xfrm>
              <a:off x="3399853" y="1275189"/>
              <a:ext cx="1282983" cy="830997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Prepare data</a:t>
              </a:r>
              <a:endParaRPr lang="en-GB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EB63D-ECCC-8112-0BBC-E3B288FCB006}"/>
                </a:ext>
              </a:extLst>
            </p:cNvPr>
            <p:cNvSpPr txBox="1"/>
            <p:nvPr/>
          </p:nvSpPr>
          <p:spPr>
            <a:xfrm>
              <a:off x="7327617" y="1272767"/>
              <a:ext cx="1282983" cy="830997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Deploy</a:t>
              </a:r>
            </a:p>
            <a:p>
              <a:pPr algn="ctr"/>
              <a:r>
                <a:rPr lang="en-US" sz="2400" dirty="0"/>
                <a:t>model</a:t>
              </a:r>
              <a:endParaRPr lang="en-GB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2281D-E288-4B66-28D0-F205549E6193}"/>
                </a:ext>
              </a:extLst>
            </p:cNvPr>
            <p:cNvSpPr txBox="1"/>
            <p:nvPr/>
          </p:nvSpPr>
          <p:spPr>
            <a:xfrm>
              <a:off x="5363735" y="1273337"/>
              <a:ext cx="1282983" cy="830997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</a:t>
              </a:r>
            </a:p>
            <a:p>
              <a:pPr algn="ctr"/>
              <a:r>
                <a:rPr lang="en-US" sz="2400" dirty="0"/>
                <a:t>model</a:t>
              </a:r>
              <a:endParaRPr lang="en-GB" sz="24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51596B-C740-FCA6-EA73-7507C0853C26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4682836" y="1688836"/>
              <a:ext cx="680899" cy="185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549D5A-25A4-EEEF-C009-0CEADC8D9DFC}"/>
                </a:ext>
              </a:extLst>
            </p:cNvPr>
            <p:cNvCxnSpPr/>
            <p:nvPr/>
          </p:nvCxnSpPr>
          <p:spPr>
            <a:xfrm flipV="1">
              <a:off x="6646718" y="1686413"/>
              <a:ext cx="680899" cy="185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59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mitigation - 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2"/>
            <a:ext cx="10515600" cy="4667250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chemeClr val="accent5"/>
                </a:solidFill>
              </a:rPr>
              <a:t>Address data imbalance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If we can, add more training data for protected</a:t>
            </a:r>
            <a:br>
              <a:rPr lang="en-US" sz="2000" dirty="0"/>
            </a:br>
            <a:r>
              <a:rPr lang="en-US" sz="2000" dirty="0"/>
              <a:t>groups that are under-performing</a:t>
            </a:r>
          </a:p>
          <a:p>
            <a:pPr lvl="1"/>
            <a:r>
              <a:rPr lang="en-US" sz="2000" dirty="0"/>
              <a:t>If not, can use data augmentation</a:t>
            </a:r>
          </a:p>
          <a:p>
            <a:r>
              <a:rPr lang="en-US" sz="2400" i="1" dirty="0">
                <a:solidFill>
                  <a:schemeClr val="accent5"/>
                </a:solidFill>
              </a:rPr>
              <a:t>Reweighing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When computing the loss of an AI model, add a</a:t>
            </a:r>
            <a:br>
              <a:rPr lang="en-US" sz="2000" dirty="0"/>
            </a:br>
            <a:r>
              <a:rPr lang="en-US" sz="2000" dirty="0"/>
              <a:t>weighting to increase the importance of</a:t>
            </a:r>
            <a:br>
              <a:rPr lang="en-US" sz="2000" dirty="0"/>
            </a:br>
            <a:r>
              <a:rPr lang="en-US" sz="2000" dirty="0"/>
              <a:t>under-represented protected groups</a:t>
            </a:r>
          </a:p>
          <a:p>
            <a:r>
              <a:rPr lang="en-US" sz="2400" i="1" dirty="0">
                <a:solidFill>
                  <a:schemeClr val="accent5"/>
                </a:solidFill>
              </a:rPr>
              <a:t>Over-sampling</a:t>
            </a:r>
            <a:r>
              <a:rPr lang="en-US" sz="2400" dirty="0"/>
              <a:t>:</a:t>
            </a:r>
            <a:endParaRPr lang="en-US" sz="2400" i="1" dirty="0">
              <a:solidFill>
                <a:schemeClr val="accent5"/>
              </a:solidFill>
            </a:endParaRPr>
          </a:p>
          <a:p>
            <a:pPr lvl="1"/>
            <a:r>
              <a:rPr lang="en-US" sz="2000" dirty="0"/>
              <a:t>When sampling training data in minibatches,</a:t>
            </a:r>
            <a:br>
              <a:rPr lang="en-US" sz="2000" dirty="0"/>
            </a:br>
            <a:r>
              <a:rPr lang="en-US" sz="2000" dirty="0"/>
              <a:t>over-sample from the under-performing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8810A-D419-76DD-3A91-2C76A6F1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224" y="1233303"/>
            <a:ext cx="3672499" cy="3391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3511B5-1279-C161-D458-BA94D1F05CA9}"/>
              </a:ext>
            </a:extLst>
          </p:cNvPr>
          <p:cNvSpPr/>
          <p:nvPr/>
        </p:nvSpPr>
        <p:spPr>
          <a:xfrm>
            <a:off x="7897091" y="4683730"/>
            <a:ext cx="4210632" cy="83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T. Lee, et al. (2022) 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"A Systematic Study of Race and Sex Bias in CNN-based Cardiac MR Segmentation", Proceedings MICCAI STACOM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.</a:t>
            </a:r>
            <a:endParaRPr lang="en-GB" sz="16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3EE98-44D3-2478-9465-7D2ED1A9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7" y="5453150"/>
            <a:ext cx="7305675" cy="10858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D08650-B73F-2D95-2FBF-D1C4E6BA8B90}"/>
              </a:ext>
            </a:extLst>
          </p:cNvPr>
          <p:cNvSpPr/>
          <p:nvPr/>
        </p:nvSpPr>
        <p:spPr>
          <a:xfrm>
            <a:off x="7897091" y="5573574"/>
            <a:ext cx="4210632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Puyol-Antón, et al, "Fairness in Cardiac MR Image Analysis: An Investigation of Bias Due to Data Imbalance in Deep Learning Based Segmentation", Proceedings MICCAI, 2021</a:t>
            </a:r>
            <a:endParaRPr lang="en-GB" sz="1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C26249-242D-2D62-2785-E4800222ABF6}"/>
              </a:ext>
            </a:extLst>
          </p:cNvPr>
          <p:cNvSpPr/>
          <p:nvPr/>
        </p:nvSpPr>
        <p:spPr>
          <a:xfrm>
            <a:off x="438966" y="6269487"/>
            <a:ext cx="7305675" cy="296780"/>
          </a:xfrm>
          <a:prstGeom prst="rect">
            <a:avLst/>
          </a:pr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40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9F54-05A2-3582-635B-CF31EF3C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mitigation – preprocessing: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DB03C-28E9-F732-B6DA-6869ED5C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37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sz="2400" i="1" dirty="0">
                <a:solidFill>
                  <a:schemeClr val="accent5"/>
                </a:solidFill>
              </a:rPr>
              <a:t>SMOTE: Synthetic Minority Oversampling Technique</a:t>
            </a:r>
          </a:p>
          <a:p>
            <a:pPr lvl="1"/>
            <a:r>
              <a:rPr lang="en-GB" sz="2000" dirty="0"/>
              <a:t>SMOTE is a widely used data augmentation technique in machine learning for imbalanced </a:t>
            </a:r>
            <a:r>
              <a:rPr lang="en-GB" sz="2000" dirty="0" smtClean="0"/>
              <a:t>datasets</a:t>
            </a:r>
            <a:endParaRPr lang="en-GB" sz="2000" dirty="0"/>
          </a:p>
          <a:p>
            <a:pPr lvl="1"/>
            <a:r>
              <a:rPr lang="en-GB" sz="2000" dirty="0"/>
              <a:t>It works by creating synthetic samples of the minority class by interpolating between existing minority class </a:t>
            </a:r>
            <a:r>
              <a:rPr lang="en-GB" sz="2000" dirty="0" smtClean="0"/>
              <a:t>instances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pPr lvl="1"/>
            <a:r>
              <a:rPr lang="en-GB" sz="2000" dirty="0" smtClean="0"/>
              <a:t>Normally used to address class imbalance problem, but</a:t>
            </a:r>
            <a:br>
              <a:rPr lang="en-GB" sz="2000" dirty="0" smtClean="0"/>
            </a:br>
            <a:r>
              <a:rPr lang="en-GB" sz="2000" dirty="0" smtClean="0"/>
              <a:t>can also be applied to boost representation of minority</a:t>
            </a:r>
            <a:br>
              <a:rPr lang="en-GB" sz="2000" dirty="0" smtClean="0"/>
            </a:br>
            <a:r>
              <a:rPr lang="en-GB" sz="2000" dirty="0" smtClean="0"/>
              <a:t>protected groups -&gt; </a:t>
            </a:r>
            <a:r>
              <a:rPr lang="en-GB" sz="2000" i="1" dirty="0" smtClean="0">
                <a:solidFill>
                  <a:schemeClr val="accent5"/>
                </a:solidFill>
              </a:rPr>
              <a:t>Fair-SMOTE</a:t>
            </a:r>
            <a:endParaRPr lang="en-GB" sz="2000" i="1" dirty="0">
              <a:solidFill>
                <a:schemeClr val="accent5"/>
              </a:solidFill>
            </a:endParaRP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066E4-3A63-EEE4-3887-1FDFA862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310242" y="3044551"/>
            <a:ext cx="11778977" cy="2385012"/>
            <a:chOff x="310242" y="3416282"/>
            <a:chExt cx="11778977" cy="2385012"/>
          </a:xfrm>
        </p:grpSpPr>
        <p:sp>
          <p:nvSpPr>
            <p:cNvPr id="5" name="Rectangle 4"/>
            <p:cNvSpPr/>
            <p:nvPr/>
          </p:nvSpPr>
          <p:spPr>
            <a:xfrm>
              <a:off x="310242" y="3416282"/>
              <a:ext cx="11778977" cy="238501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 descr="SMOTE(Synthetic Minority Over-sampling Technique) | by parth dholakiya |  Medium">
              <a:extLst>
                <a:ext uri="{FF2B5EF4-FFF2-40B4-BE49-F238E27FC236}">
                  <a16:creationId xmlns:a16="http://schemas.microsoft.com/office/drawing/2014/main" id="{FED4BCD2-01A3-2D2A-2F96-0A8B5167F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18"/>
            <a:stretch/>
          </p:blipFill>
          <p:spPr bwMode="auto">
            <a:xfrm>
              <a:off x="6623957" y="3708788"/>
              <a:ext cx="5376298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11E07-7F0E-07F7-7C7A-8AE4643B3D66}"/>
                </a:ext>
              </a:extLst>
            </p:cNvPr>
            <p:cNvSpPr txBox="1"/>
            <p:nvPr/>
          </p:nvSpPr>
          <p:spPr>
            <a:xfrm>
              <a:off x="310242" y="3416282"/>
              <a:ext cx="6313715" cy="238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GB" sz="20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Steps in SMOTE</a:t>
              </a:r>
            </a:p>
            <a:p>
              <a:pPr marL="285750" indent="-285750" algn="l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GB" sz="20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Step 1</a:t>
              </a:r>
              <a:r>
                <a:rPr lang="en-GB" sz="2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Select a random sample from the minority </a:t>
              </a:r>
              <a:r>
                <a:rPr lang="en-GB" sz="2000" b="0" i="0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lang="en-GB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 algn="l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GB" sz="20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Step 2</a:t>
              </a:r>
              <a:r>
                <a:rPr lang="en-GB" sz="2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Choose one of its k-nearest </a:t>
              </a:r>
              <a:r>
                <a:rPr lang="en-GB" sz="2000" b="0" i="0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neighbours</a:t>
              </a:r>
              <a:endParaRPr lang="en-GB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 algn="l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GB" sz="20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Step 3</a:t>
              </a:r>
              <a:r>
                <a:rPr lang="en-GB" sz="2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Create a synthetic instance by interpolating between the original sample and the </a:t>
              </a:r>
              <a:r>
                <a:rPr lang="en-GB" sz="2000" b="0" i="0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neighbour</a:t>
              </a:r>
              <a:endParaRPr lang="en-GB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 algn="l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GB" sz="20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lang="en-GB" sz="2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Repeat until the desired level of oversampling is </a:t>
              </a:r>
              <a:r>
                <a:rPr lang="en-GB" sz="2000" b="0" i="0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achieved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03511B5-1279-C161-D458-BA94D1F05CA9}"/>
              </a:ext>
            </a:extLst>
          </p:cNvPr>
          <p:cNvSpPr/>
          <p:nvPr/>
        </p:nvSpPr>
        <p:spPr>
          <a:xfrm>
            <a:off x="7878587" y="5889032"/>
            <a:ext cx="4210632" cy="83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222222"/>
                </a:solidFill>
                <a:latin typeface="+mj-lt"/>
              </a:rPr>
              <a:t>J. Chakraborty, 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et al. (</a:t>
            </a:r>
            <a:r>
              <a:rPr lang="en-GB" sz="1600" dirty="0" smtClean="0">
                <a:solidFill>
                  <a:srgbClr val="222222"/>
                </a:solidFill>
                <a:latin typeface="+mj-lt"/>
              </a:rPr>
              <a:t>2021) 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"Bias in Machine Learning Software: Why? How? What to Do?", Proceedings ESEC/FSE</a:t>
            </a:r>
            <a:r>
              <a:rPr lang="en-GB" sz="1600" dirty="0" smtClean="0">
                <a:solidFill>
                  <a:srgbClr val="222222"/>
                </a:solidFill>
                <a:latin typeface="+mj-lt"/>
              </a:rPr>
              <a:t>.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69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mitigation - </a:t>
            </a:r>
            <a:r>
              <a:rPr lang="en-US" dirty="0" err="1"/>
              <a:t>inprocessing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275"/>
            <a:ext cx="10515600" cy="5319199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Meta-fair classifier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Co-train model for intended task with a protected attribute classifier model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i="1" dirty="0">
                <a:solidFill>
                  <a:schemeClr val="accent5"/>
                </a:solidFill>
              </a:rPr>
              <a:t>Representation </a:t>
            </a:r>
            <a:r>
              <a:rPr lang="en-US" i="1" dirty="0" err="1">
                <a:solidFill>
                  <a:schemeClr val="accent5"/>
                </a:solidFill>
              </a:rPr>
              <a:t>neutralisation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Modify loss to avoid encoding of protected</a:t>
            </a:r>
            <a:br>
              <a:rPr lang="en-US" i="1" dirty="0"/>
            </a:br>
            <a:r>
              <a:rPr lang="en-US" i="1" dirty="0"/>
              <a:t>attributes (e.g. adversarial training)</a:t>
            </a:r>
          </a:p>
          <a:p>
            <a:r>
              <a:rPr lang="en-US" i="1" dirty="0">
                <a:solidFill>
                  <a:schemeClr val="accent5"/>
                </a:solidFill>
              </a:rPr>
              <a:t>Training for fairness</a:t>
            </a:r>
            <a:r>
              <a:rPr lang="en-US" i="1" dirty="0"/>
              <a:t>:</a:t>
            </a:r>
          </a:p>
          <a:p>
            <a:pPr lvl="1"/>
            <a:r>
              <a:rPr lang="en-US" i="1" dirty="0"/>
              <a:t>Modify loss encourage a particular fairness</a:t>
            </a:r>
            <a:br>
              <a:rPr lang="en-US" i="1" dirty="0"/>
            </a:br>
            <a:r>
              <a:rPr lang="en-US" i="1" dirty="0"/>
              <a:t>criterion (e.g. Group DRO)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9ECBC-D73B-1B94-1974-1BBEECAF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1" y="2365095"/>
            <a:ext cx="7286625" cy="1371600"/>
          </a:xfrm>
          <a:prstGeom prst="rect">
            <a:avLst/>
          </a:prstGeom>
          <a:ln w="25400">
            <a:solidFill>
              <a:schemeClr val="accent5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DF1CF-C29B-B054-F689-73317F16C658}"/>
              </a:ext>
            </a:extLst>
          </p:cNvPr>
          <p:cNvSpPr/>
          <p:nvPr/>
        </p:nvSpPr>
        <p:spPr>
          <a:xfrm>
            <a:off x="2424111" y="3439915"/>
            <a:ext cx="7305675" cy="296780"/>
          </a:xfrm>
          <a:prstGeom prst="rect">
            <a:avLst/>
          </a:pr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1E2B5-506B-D46F-AB73-2B02378A492F}"/>
              </a:ext>
            </a:extLst>
          </p:cNvPr>
          <p:cNvSpPr/>
          <p:nvPr/>
        </p:nvSpPr>
        <p:spPr>
          <a:xfrm>
            <a:off x="7876884" y="3872493"/>
            <a:ext cx="4210632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Puyol-Antón, et al, "Fairness in Cardiac MR Image Analysis: An Investigation of Bias Due to Data Imbalance in Deep Learning Based Segmentation", Proceedings MICCAI, 2021</a:t>
            </a:r>
            <a:endParaRPr lang="en-GB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532D2-8E97-5A06-A77E-AE3460570548}"/>
              </a:ext>
            </a:extLst>
          </p:cNvPr>
          <p:cNvSpPr/>
          <p:nvPr/>
        </p:nvSpPr>
        <p:spPr>
          <a:xfrm>
            <a:off x="7876884" y="5020367"/>
            <a:ext cx="4210632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Du, et al, "Fairness via Representation Neutralization", Proceedings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2021</a:t>
            </a:r>
            <a:endParaRPr lang="en-GB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F4D654-1AF5-F49F-E970-11F3D5843CC9}"/>
              </a:ext>
            </a:extLst>
          </p:cNvPr>
          <p:cNvSpPr/>
          <p:nvPr/>
        </p:nvSpPr>
        <p:spPr>
          <a:xfrm>
            <a:off x="7876884" y="5686869"/>
            <a:ext cx="4210632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Sagawa, et al,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Distributionally Robust Neural Networks for Group Shifts: On the Importance of Regularization for Worst-case Generalization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Proceedings ICLR, 2020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7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1B5-8FFF-46B7-AF75-C7CB9BA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mitigation - postprocessing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9FAA-7287-415A-BBFE-3C7063D2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Adjust classification thresholds</a:t>
            </a:r>
            <a:r>
              <a:rPr lang="en-US" dirty="0"/>
              <a:t>:</a:t>
            </a:r>
            <a:endParaRPr lang="en-US" i="1" dirty="0">
              <a:solidFill>
                <a:schemeClr val="accent5"/>
              </a:solidFill>
            </a:endParaRPr>
          </a:p>
          <a:p>
            <a:pPr lvl="1"/>
            <a:r>
              <a:rPr lang="en-US" dirty="0"/>
              <a:t>For classification models, adjust thresholds to </a:t>
            </a:r>
            <a:r>
              <a:rPr lang="en-US" dirty="0" err="1"/>
              <a:t>equalise</a:t>
            </a:r>
            <a:r>
              <a:rPr lang="en-US" dirty="0"/>
              <a:t> FPR/TPR between protected groups (equalized odds) or just TPR (equal opportunity)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46AC-E5CA-4832-E40A-F722C471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24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67B5E-6000-74D6-DCE9-348B43B3E2D4}"/>
              </a:ext>
            </a:extLst>
          </p:cNvPr>
          <p:cNvSpPr/>
          <p:nvPr/>
        </p:nvSpPr>
        <p:spPr>
          <a:xfrm>
            <a:off x="7876884" y="5542975"/>
            <a:ext cx="4210632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Hardt, et al,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Equality of Opportunity in Supervised Learning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Proceedings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2016</a:t>
            </a:r>
            <a:endParaRPr lang="en-GB" sz="1600" dirty="0">
              <a:latin typeface="+mj-lt"/>
            </a:endParaRPr>
          </a:p>
        </p:txBody>
      </p:sp>
      <p:pic>
        <p:nvPicPr>
          <p:cNvPr id="6" name="Google Shape;118;p22">
            <a:extLst>
              <a:ext uri="{FF2B5EF4-FFF2-40B4-BE49-F238E27FC236}">
                <a16:creationId xmlns:a16="http://schemas.microsoft.com/office/drawing/2014/main" id="{3F1F32A2-1907-B7E2-19C6-6F531CEB02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634" y="3252900"/>
            <a:ext cx="3446100" cy="335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3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EEA5-6A2F-DF26-C85E-B697FD11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25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1" y="12366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Fair AI in medicine</a:t>
            </a:r>
          </a:p>
        </p:txBody>
      </p:sp>
    </p:spTree>
    <p:extLst>
      <p:ext uri="{BB962C8B-B14F-4D97-AF65-F5344CB8AC3E}">
        <p14:creationId xmlns:p14="http://schemas.microsoft.com/office/powerpoint/2010/main" val="270346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Bent 15">
            <a:extLst>
              <a:ext uri="{FF2B5EF4-FFF2-40B4-BE49-F238E27FC236}">
                <a16:creationId xmlns:a16="http://schemas.microsoft.com/office/drawing/2014/main" id="{B3C70504-3D01-41BA-861C-1FC685B0B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805978" y="3373316"/>
            <a:ext cx="1709858" cy="3349461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05000" sy="105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>
              <a:solidFill>
                <a:schemeClr val="tx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1E66ED1-745E-445C-8599-CE125991B7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5626167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10539D-F97C-415F-9581-4810C5BD26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00170" y="1113828"/>
            <a:ext cx="4697413" cy="301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Population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GB" sz="2032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A5D8E-BC74-430A-9700-109B06395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42" y="1534652"/>
            <a:ext cx="4384338" cy="237122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12E11B-2801-4DDE-BA37-960AF19C2C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5" cy="3016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Health</a:t>
            </a:r>
          </a:p>
          <a:p>
            <a:pPr algn="ctr"/>
            <a:r>
              <a:rPr lang="en-US" sz="2032" dirty="0"/>
              <a:t>Dataset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261843-621D-4032-B885-1755D51D1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77170" y="1803200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Research</a:t>
            </a:r>
          </a:p>
          <a:p>
            <a:pPr algn="ctr"/>
            <a:r>
              <a:rPr lang="en-US" sz="2032" dirty="0"/>
              <a:t>Study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3E323BB-8146-42FE-8183-08E888B2E9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399311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23F4D3A-984A-49FF-916F-12FC4EF5A5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28285" y="3716380"/>
            <a:ext cx="806874" cy="92836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902BFF-E592-42FB-B5A3-D5543EFA1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32949" y="47238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Clinical</a:t>
            </a:r>
          </a:p>
          <a:p>
            <a:pPr algn="ctr"/>
            <a:r>
              <a:rPr lang="en-US" sz="2032" dirty="0"/>
              <a:t>Trial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86A28C1-FCBC-4E7E-A989-2E5DB674F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481567" y="5365116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27C4F09-088A-457A-A693-97766942E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17891" y="47822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New Treatment/</a:t>
            </a:r>
          </a:p>
          <a:p>
            <a:pPr algn="ctr"/>
            <a:r>
              <a:rPr lang="en-US" sz="2032" dirty="0"/>
              <a:t>Diagnosis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89570-FED5-4091-A522-0CE6CC04D2ED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0641" y="102147"/>
            <a:ext cx="8894713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(Un)Fairness in modern medicine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9815A9-57E6-4685-B1B2-CB64285732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00170" y="1113827"/>
            <a:ext cx="4697413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9A5A9-1B61-4BCE-AC63-8AAC3E3E56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9530" y="1538459"/>
            <a:ext cx="4384338" cy="23712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7A62F20-33DB-48CB-B3ED-D13D43809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6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E90A24-9EE5-4E8C-AC84-B39998492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61" y="2316825"/>
            <a:ext cx="1311430" cy="97268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1E281C-DE68-49A5-BD95-416A570B95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02667" y="1781209"/>
            <a:ext cx="2109106" cy="1856115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DDDD44-E08E-4DCC-B86D-CC8D98396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43011" y="47238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2D2E541-1D44-4E24-B9A6-7762319AD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7952" y="47822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47F4E-5D2E-4D8B-AFC6-557A84F61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122770" y="4342692"/>
            <a:ext cx="819847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72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GB" sz="457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85FEFF-851B-47BA-83FF-96173DDE02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868" y="1542266"/>
            <a:ext cx="4384338" cy="23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Bent 15">
            <a:extLst>
              <a:ext uri="{FF2B5EF4-FFF2-40B4-BE49-F238E27FC236}">
                <a16:creationId xmlns:a16="http://schemas.microsoft.com/office/drawing/2014/main" id="{B3C70504-3D01-41BA-861C-1FC685B0B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805978" y="3373316"/>
            <a:ext cx="1709858" cy="3349461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05000" sy="105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>
              <a:solidFill>
                <a:schemeClr val="tx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1E66ED1-745E-445C-8599-CE125991B7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5626167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10539D-F97C-415F-9581-4810C5BD26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00170" y="1113828"/>
            <a:ext cx="4697413" cy="301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Population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GB" sz="2032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A5D8E-BC74-430A-9700-109B06395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842" y="1534652"/>
            <a:ext cx="4384338" cy="237122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12E11B-2801-4DDE-BA37-960AF19C2C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5" cy="3016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Health</a:t>
            </a:r>
          </a:p>
          <a:p>
            <a:pPr algn="ctr"/>
            <a:r>
              <a:rPr lang="en-US" sz="2032" dirty="0"/>
              <a:t>Dataset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261843-621D-4032-B885-1755D51D1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77170" y="1803200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Research</a:t>
            </a:r>
          </a:p>
          <a:p>
            <a:pPr algn="ctr"/>
            <a:r>
              <a:rPr lang="en-US" sz="2032" dirty="0"/>
              <a:t>Study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3E323BB-8146-42FE-8183-08E888B2E9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399311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23F4D3A-984A-49FF-916F-12FC4EF5A5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28285" y="3716380"/>
            <a:ext cx="806874" cy="92836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902BFF-E592-42FB-B5A3-D5543EFA1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32949" y="47238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Clinical</a:t>
            </a:r>
          </a:p>
          <a:p>
            <a:pPr algn="ctr"/>
            <a:r>
              <a:rPr lang="en-US" sz="2032" dirty="0"/>
              <a:t>Trial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86A28C1-FCBC-4E7E-A989-2E5DB674F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481567" y="5365116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27C4F09-088A-457A-A693-97766942E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17891" y="47822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New Treatment/</a:t>
            </a:r>
          </a:p>
          <a:p>
            <a:pPr algn="ctr"/>
            <a:r>
              <a:rPr lang="en-US" sz="2032" dirty="0"/>
              <a:t>Diagnosis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546E92-9774-420B-B30E-6C32193F8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00170" y="1113827"/>
            <a:ext cx="4697413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EAC5BE3-4D05-4873-AAFD-A0C3F320BF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0641" y="102147"/>
            <a:ext cx="10755634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(Un)Fairness in modern medicine - </a:t>
            </a:r>
            <a:r>
              <a:rPr lang="en-US" dirty="0"/>
              <a:t>sex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8F3CA-F1F7-40A3-BE28-9125929710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0461" y="2316825"/>
            <a:ext cx="1311430" cy="97268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0A70A2-2FAF-4236-977C-B48ACA16C9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6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FDD9C4-F3C0-4208-ACAE-AC0DB852BA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02667" y="1781209"/>
            <a:ext cx="2109106" cy="1856115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F617C5-9869-4EC4-9EB4-22C096E26F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43011" y="47238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F6D31AA-A6B2-42C2-8147-BE2BABA76A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7952" y="47822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C091FF-9BF4-4B57-B24C-101981F6B9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842" y="1534652"/>
            <a:ext cx="4384338" cy="2371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3DEC0C-A5EB-4567-934B-A95CF80FB5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200723" y="4254332"/>
            <a:ext cx="1025688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72" dirty="0"/>
              <a:t>?</a:t>
            </a:r>
            <a:endParaRPr lang="en-GB" sz="4572" dirty="0"/>
          </a:p>
        </p:txBody>
      </p:sp>
    </p:spTree>
    <p:extLst>
      <p:ext uri="{BB962C8B-B14F-4D97-AF65-F5344CB8AC3E}">
        <p14:creationId xmlns:p14="http://schemas.microsoft.com/office/powerpoint/2010/main" val="10739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B275-0476-4EC8-9657-041BD5DE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bad news: Modern medicine is unfair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CBFD-20C1-461D-9A0A-A5B374D6C9D9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540" y="1825625"/>
            <a:ext cx="8809938" cy="1676461"/>
          </a:xfrm>
        </p:spPr>
        <p:txBody>
          <a:bodyPr/>
          <a:lstStyle/>
          <a:p>
            <a:r>
              <a:rPr lang="en-US" dirty="0"/>
              <a:t>“… race and ethnicity remain significant predictors of the quality of health care received …”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B6BBC-5A6F-42D6-9A60-CFEB89AAE8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23" y="1825625"/>
            <a:ext cx="944498" cy="11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E4BC2A-C071-4F79-904C-2941805EAC3D}"/>
              </a:ext>
            </a:extLst>
          </p:cNvPr>
          <p:cNvSpPr txBox="1">
            <a:spLocks/>
          </p:cNvSpPr>
          <p:nvPr/>
        </p:nvSpPr>
        <p:spPr>
          <a:xfrm>
            <a:off x="2215540" y="3451188"/>
            <a:ext cx="8809938" cy="1676461"/>
          </a:xfrm>
          <a:prstGeom prst="rect">
            <a:avLst/>
          </a:prstGeom>
        </p:spPr>
        <p:txBody>
          <a:bodyPr vert="horz" lIns="58066" tIns="29033" rIns="58066" bIns="29033" rtlCol="0">
            <a:normAutofit/>
          </a:bodyPr>
          <a:lstStyle>
            <a:lvl1pPr marL="337505" indent="-337505" algn="l" defTabSz="1350020" rtl="0" eaLnBrk="1" latinLnBrk="0" hangingPunct="1">
              <a:lnSpc>
                <a:spcPct val="90000"/>
              </a:lnSpc>
              <a:spcBef>
                <a:spcPts val="1476"/>
              </a:spcBef>
              <a:buFont typeface="Arial" panose="020B0604020202020204" pitchFamily="34" charset="0"/>
              <a:buChar char="•"/>
              <a:defRPr sz="41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51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752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9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6253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3754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1255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756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6257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3758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25" dirty="0"/>
              <a:t>“… medical research historically has neglected the health needs of women …”</a:t>
            </a:r>
            <a:endParaRPr lang="en-GB" sz="262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08AE3D-922E-4570-AC5D-B94177E2DF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23" y="3427898"/>
            <a:ext cx="944498" cy="11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1F4439-11AC-478B-88EE-78DB17D74227}"/>
              </a:ext>
            </a:extLst>
          </p:cNvPr>
          <p:cNvSpPr txBox="1">
            <a:spLocks/>
          </p:cNvSpPr>
          <p:nvPr/>
        </p:nvSpPr>
        <p:spPr>
          <a:xfrm>
            <a:off x="4991079" y="4605250"/>
            <a:ext cx="6138916" cy="2252750"/>
          </a:xfrm>
          <a:prstGeom prst="rect">
            <a:avLst/>
          </a:prstGeom>
        </p:spPr>
        <p:txBody>
          <a:bodyPr vert="horz" lIns="58066" tIns="29033" rIns="58066" bIns="29033" rtlCol="0">
            <a:normAutofit/>
          </a:bodyPr>
          <a:lstStyle>
            <a:lvl1pPr marL="337505" indent="-337505" algn="l" defTabSz="1350020" rtl="0" eaLnBrk="1" latinLnBrk="0" hangingPunct="1">
              <a:lnSpc>
                <a:spcPct val="90000"/>
              </a:lnSpc>
              <a:spcBef>
                <a:spcPts val="1476"/>
              </a:spcBef>
              <a:buFont typeface="Arial" panose="020B0604020202020204" pitchFamily="34" charset="0"/>
              <a:buChar char="•"/>
              <a:defRPr sz="41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51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752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9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6253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3754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12555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756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6257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37586" indent="-337505" algn="l" defTabSz="1350020" rtl="0" eaLnBrk="1" latinLnBrk="0" hangingPunct="1">
              <a:lnSpc>
                <a:spcPct val="90000"/>
              </a:lnSpc>
              <a:spcBef>
                <a:spcPts val="738"/>
              </a:spcBef>
              <a:buFont typeface="Arial" panose="020B0604020202020204" pitchFamily="34" charset="0"/>
              <a:buChar char="•"/>
              <a:defRPr sz="26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25" dirty="0"/>
              <a:t>“Steady improvements have been made in the management of cardiovascular disease over the last decade. Yet, certain racial and ethnic minority groups have not experienced equivalent improvements in outcomes …”</a:t>
            </a:r>
            <a:endParaRPr lang="en-GB" sz="26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8E5E9-D25F-4917-82C6-72E252EEE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24" y="4911851"/>
            <a:ext cx="3720038" cy="14530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FD5E-FBBD-113F-0EA1-D88FFE57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30D1EA-CE1B-48E8-AB1D-1981386BA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02667" y="1781209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Research</a:t>
            </a:r>
          </a:p>
          <a:p>
            <a:pPr algn="ctr"/>
            <a:r>
              <a:rPr lang="en-US" sz="2032" dirty="0"/>
              <a:t>Study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B3C70504-3D01-41BA-861C-1FC685B0B1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805978" y="3373316"/>
            <a:ext cx="1709858" cy="3349461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05000" sy="105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>
              <a:solidFill>
                <a:schemeClr val="tx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1E66ED1-745E-445C-8599-CE125991B7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5626167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10539D-F97C-415F-9581-4810C5BD26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00170" y="1113828"/>
            <a:ext cx="4697413" cy="301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Population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GB" sz="2032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A5D8E-BC74-430A-9700-109B06395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842" y="1534652"/>
            <a:ext cx="4384338" cy="237122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12E11B-2801-4DDE-BA37-960AF19C2C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5" cy="3016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Health</a:t>
            </a:r>
          </a:p>
          <a:p>
            <a:pPr algn="ctr"/>
            <a:r>
              <a:rPr lang="en-US" sz="2032" dirty="0"/>
              <a:t>Dataset</a:t>
            </a:r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  <a:p>
            <a:pPr algn="ctr"/>
            <a:endParaRPr lang="en-US" sz="2032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261843-621D-4032-B885-1755D51D1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77170" y="1803200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b="1" dirty="0"/>
              <a:t>Fair AI </a:t>
            </a:r>
            <a:r>
              <a:rPr lang="en-US" sz="2032" dirty="0"/>
              <a:t>- model differences in race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3E323BB-8146-42FE-8183-08E888B2E9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399311" y="2444510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23F4D3A-984A-49FF-916F-12FC4EF5A5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28285" y="3716380"/>
            <a:ext cx="806874" cy="92836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902BFF-E592-42FB-B5A3-D5543EFA1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32949" y="47238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Clinical</a:t>
            </a:r>
          </a:p>
          <a:p>
            <a:pPr algn="ctr"/>
            <a:r>
              <a:rPr lang="en-US" sz="2032" dirty="0"/>
              <a:t>Trial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686A28C1-FCBC-4E7E-A989-2E5DB674F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481567" y="5365116"/>
            <a:ext cx="806874" cy="5515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2225"/>
          <a:effectLst>
            <a:outerShdw blurRad="50800" dist="38100" dir="2700000" sx="114000" sy="114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27C4F09-088A-457A-A693-97766942E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17891" y="4782205"/>
            <a:ext cx="2109105" cy="1834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32" dirty="0"/>
              <a:t>New Treatment/</a:t>
            </a:r>
          </a:p>
          <a:p>
            <a:pPr algn="ctr"/>
            <a:r>
              <a:rPr lang="en-US" sz="2032" dirty="0"/>
              <a:t>Diagnosis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CDD12B-053D-4ECF-A155-32BD0D5F1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729" y="2233918"/>
            <a:ext cx="1311430" cy="972685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D4DBA2DF-F797-4656-B05E-25289DF95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0641" y="102147"/>
            <a:ext cx="10169878" cy="7959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good news: Can AI be the solution?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5BDBE-45DC-48BB-9226-50211F6E0C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29523" y="3170137"/>
            <a:ext cx="2041205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8" dirty="0">
                <a:solidFill>
                  <a:schemeClr val="bg1"/>
                </a:solidFill>
              </a:rPr>
              <a:t>+ race</a:t>
            </a:r>
          </a:p>
          <a:p>
            <a:r>
              <a:rPr lang="en-US" sz="1778" dirty="0">
                <a:solidFill>
                  <a:schemeClr val="bg1"/>
                </a:solidFill>
              </a:rPr>
              <a:t>information:</a:t>
            </a:r>
            <a:endParaRPr lang="en-GB" sz="1778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51F61-8DCB-4BB9-9AF5-BCA093B714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954" y="3332314"/>
            <a:ext cx="694324" cy="40798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CB8F7A3-54AF-4AEC-823D-4A73735C24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61623" y="1113827"/>
            <a:ext cx="2109106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720F75-3C86-4E73-9BF0-9FC4B7C39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02667" y="1781209"/>
            <a:ext cx="2109106" cy="1856115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A7DF94-94E3-4F43-8A3D-E41E4EC36B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39816" y="4272189"/>
            <a:ext cx="2684584" cy="801148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40" dirty="0">
                <a:solidFill>
                  <a:schemeClr val="tx1"/>
                </a:solidFill>
              </a:rPr>
              <a:t>Fair AI technique </a:t>
            </a:r>
            <a:r>
              <a:rPr lang="en-US" sz="2540" dirty="0">
                <a:solidFill>
                  <a:schemeClr val="tx1"/>
                </a:solidFill>
                <a:sym typeface="Wingdings 2" panose="05020102010507070707" pitchFamily="18" charset="2"/>
              </a:rPr>
              <a:t></a:t>
            </a:r>
            <a:endParaRPr lang="en-GB" sz="254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DBA450-3897-4B5C-8078-0B122C92C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43011" y="47238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26EAD1-9C46-4750-AC2A-2A2B588E26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7952" y="4782205"/>
            <a:ext cx="2109106" cy="1834124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  <p:sp>
        <p:nvSpPr>
          <p:cNvPr id="28" name="Rectangle: Rounded Corners 27" descr="Audio commentary">
            <a:extLst>
              <a:ext uri="{FF2B5EF4-FFF2-40B4-BE49-F238E27FC236}">
                <a16:creationId xmlns:a16="http://schemas.microsoft.com/office/drawing/2014/main" id="{913D900B-01C5-4928-87E6-BA801E210E65}"/>
              </a:ext>
            </a:extLst>
          </p:cNvPr>
          <p:cNvSpPr/>
          <p:nvPr/>
        </p:nvSpPr>
        <p:spPr>
          <a:xfrm>
            <a:off x="1000170" y="1113827"/>
            <a:ext cx="4697413" cy="3016600"/>
          </a:xfrm>
          <a:prstGeom prst="roundRect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43"/>
          </a:p>
        </p:txBody>
      </p:sp>
    </p:spTree>
    <p:extLst>
      <p:ext uri="{BB962C8B-B14F-4D97-AF65-F5344CB8AC3E}">
        <p14:creationId xmlns:p14="http://schemas.microsoft.com/office/powerpoint/2010/main" val="18338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21" grpId="0" animBg="1"/>
      <p:bldP spid="21" grpId="1" animBg="1"/>
      <p:bldP spid="23" grpId="0" animBg="1"/>
      <p:bldP spid="23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C91-E471-5331-FF44-9521DB19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3B21-C085-B829-0E91-11258FA0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this session, you should be able to:</a:t>
            </a:r>
          </a:p>
          <a:p>
            <a:pPr lvl="1"/>
            <a:r>
              <a:rPr lang="en-US" dirty="0"/>
              <a:t>Explain the meaning of fairness/bias in AI, and describe why it has become an important issue recently</a:t>
            </a:r>
          </a:p>
          <a:p>
            <a:pPr lvl="1"/>
            <a:r>
              <a:rPr lang="en-GB" dirty="0"/>
              <a:t>Explain some fairness definitions using common terminology for talking about bias in AI</a:t>
            </a:r>
          </a:p>
          <a:p>
            <a:pPr lvl="1"/>
            <a:r>
              <a:rPr lang="en-GB" dirty="0"/>
              <a:t>Explain some approaches for addressing or mitigating bias in AI</a:t>
            </a:r>
          </a:p>
          <a:p>
            <a:pPr lvl="1"/>
            <a:r>
              <a:rPr lang="en-GB" dirty="0"/>
              <a:t>Discuss some key papers on fairness in AI in medicine and beyond</a:t>
            </a:r>
          </a:p>
          <a:p>
            <a:pPr lvl="1"/>
            <a:r>
              <a:rPr lang="en-GB" dirty="0"/>
              <a:t>Describe the differences between fair AI in medicine and other applications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63CA-ECAA-80A7-0B2E-21D274A2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4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9F705-D53E-7BB0-AB32-62FF19DB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30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0" y="1236663"/>
            <a:ext cx="4424219" cy="40338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A brief tour of fair AI in medicine</a:t>
            </a:r>
          </a:p>
        </p:txBody>
      </p:sp>
    </p:spTree>
    <p:extLst>
      <p:ext uri="{BB962C8B-B14F-4D97-AF65-F5344CB8AC3E}">
        <p14:creationId xmlns:p14="http://schemas.microsoft.com/office/powerpoint/2010/main" val="72605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8F05-8B89-46D6-98D4-6C5F236B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on fair AI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2F416A-3ACB-4F49-A5A8-7D424374246C}"/>
              </a:ext>
            </a:extLst>
          </p:cNvPr>
          <p:cNvGraphicFramePr>
            <a:graphicFrameLocks noGrp="1"/>
          </p:cNvGraphicFramePr>
          <p:nvPr/>
        </p:nvGraphicFramePr>
        <p:xfrm>
          <a:off x="1762370" y="2161603"/>
          <a:ext cx="8127999" cy="3328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851617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763129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12332303"/>
                    </a:ext>
                  </a:extLst>
                </a:gridCol>
              </a:tblGrid>
              <a:tr h="492769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Bias assessment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Addressing bias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596396"/>
                  </a:ext>
                </a:extLst>
              </a:tr>
              <a:tr h="1281198">
                <a:tc>
                  <a:txBody>
                    <a:bodyPr/>
                    <a:lstStyle/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General machine learning/AI</a:t>
                      </a:r>
                    </a:p>
                    <a:p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GB" sz="2400" dirty="0"/>
                    </a:p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06700"/>
                  </a:ext>
                </a:extLst>
              </a:tr>
              <a:tr h="1281198">
                <a:tc>
                  <a:txBody>
                    <a:bodyPr/>
                    <a:lstStyle/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Medical imaging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GB" sz="2400" dirty="0"/>
                    </a:p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7796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4B0ADA-72F5-4551-9597-96C367A7D261}"/>
              </a:ext>
            </a:extLst>
          </p:cNvPr>
          <p:cNvSpPr txBox="1"/>
          <p:nvPr/>
        </p:nvSpPr>
        <p:spPr>
          <a:xfrm>
            <a:off x="4794738" y="3001108"/>
            <a:ext cx="4935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100s or 1000s             100s or 1000s</a:t>
            </a:r>
          </a:p>
          <a:p>
            <a:r>
              <a:rPr lang="en-US" sz="2400" dirty="0"/>
              <a:t> of papers                     of papers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F428-CB34-4065-8EB3-4DE2CF8D73AE}"/>
              </a:ext>
            </a:extLst>
          </p:cNvPr>
          <p:cNvSpPr txBox="1"/>
          <p:nvPr/>
        </p:nvSpPr>
        <p:spPr>
          <a:xfrm>
            <a:off x="5287256" y="4545403"/>
            <a:ext cx="130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&lt;50?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E1C66-8578-4CC6-8A54-1DA78515F243}"/>
              </a:ext>
            </a:extLst>
          </p:cNvPr>
          <p:cNvSpPr txBox="1"/>
          <p:nvPr/>
        </p:nvSpPr>
        <p:spPr>
          <a:xfrm>
            <a:off x="8030456" y="4533771"/>
            <a:ext cx="130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&lt;10?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3070-574D-419F-C914-8B1FC65A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55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E71A-7CF3-40A7-913C-A8CFB20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assessment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2445-65D6-4D50-8778-F247F70C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732" y="2464448"/>
            <a:ext cx="3891845" cy="2592973"/>
          </a:xfrm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“We recommend reporting of performance amongst diverse ethnic, racial, age and gender groups for all new AI tools to ensure responsible use of AI in medicine.”</a:t>
            </a:r>
            <a:endParaRPr lang="en-GB" i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097DF-6F9B-4318-B9FE-876456E2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3" y="1960885"/>
            <a:ext cx="7437758" cy="360597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CBC2D-DE00-E870-5541-BFAF0B23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3" y="2518861"/>
            <a:ext cx="5909180" cy="419014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AF94D-7532-4F73-AA83-24A0F33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can identify race from medical images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0C834-3553-40BD-B2FA-F07C653F94A6}"/>
              </a:ext>
            </a:extLst>
          </p:cNvPr>
          <p:cNvSpPr txBox="1"/>
          <p:nvPr/>
        </p:nvSpPr>
        <p:spPr>
          <a:xfrm>
            <a:off x="282899" y="1873942"/>
            <a:ext cx="91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2022: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49995-3D61-4432-9DD0-79C30C495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419" y="2518861"/>
            <a:ext cx="3911278" cy="2202365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Deep learning models can be trained to predict the race of the subject from multiple medical  imaging datasets</a:t>
            </a:r>
            <a:endParaRPr lang="en-GB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5EA6-377E-DB9F-B130-C0AB6E58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F94D-7532-4F73-AA83-24A0F33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skin lesion diagnosis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8A0AD-053D-40BF-A7D9-0C09E1C578AC}"/>
              </a:ext>
            </a:extLst>
          </p:cNvPr>
          <p:cNvSpPr txBox="1"/>
          <p:nvPr/>
        </p:nvSpPr>
        <p:spPr>
          <a:xfrm>
            <a:off x="383132" y="1811294"/>
            <a:ext cx="91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2020: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D7FB-80F4-4F49-B01B-A225CBBB42BA}"/>
              </a:ext>
            </a:extLst>
          </p:cNvPr>
          <p:cNvSpPr txBox="1"/>
          <p:nvPr/>
        </p:nvSpPr>
        <p:spPr>
          <a:xfrm>
            <a:off x="7063411" y="2272959"/>
            <a:ext cx="3866112" cy="378565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Highlighted lack of reporting of demographic bias in the literature.</a:t>
            </a:r>
          </a:p>
          <a:p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chemeClr val="accent1"/>
                </a:solidFill>
              </a:rPr>
              <a:t>Found bias by protected group (sex, age) in CNN-based skin lesion image classifier, demonstrated simple bias mitigation scheme.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38534-52FC-4102-817A-75AE0067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4" y="2272959"/>
            <a:ext cx="5416926" cy="426420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26A32-0B00-095A-924E-2AD13FAE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2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D70D2D-A58C-48B1-9124-D091EDF9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89" y="2247567"/>
            <a:ext cx="6303735" cy="261651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AF94D-7532-4F73-AA83-24A0F33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chest X-ray based AI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8A0AD-053D-40BF-A7D9-0C09E1C578AC}"/>
              </a:ext>
            </a:extLst>
          </p:cNvPr>
          <p:cNvSpPr txBox="1"/>
          <p:nvPr/>
        </p:nvSpPr>
        <p:spPr>
          <a:xfrm>
            <a:off x="323268" y="1785902"/>
            <a:ext cx="91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2020: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71C58-25CB-47B2-9E7C-CB662AC5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3" y="2259935"/>
            <a:ext cx="5216282" cy="321376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8A0AD-053D-40BF-A7D9-0C09E1C578AC}"/>
              </a:ext>
            </a:extLst>
          </p:cNvPr>
          <p:cNvSpPr txBox="1"/>
          <p:nvPr/>
        </p:nvSpPr>
        <p:spPr>
          <a:xfrm>
            <a:off x="5640932" y="1757519"/>
            <a:ext cx="91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2021: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D7FB-80F4-4F49-B01B-A225CBBB42BA}"/>
              </a:ext>
            </a:extLst>
          </p:cNvPr>
          <p:cNvSpPr txBox="1"/>
          <p:nvPr/>
        </p:nvSpPr>
        <p:spPr>
          <a:xfrm>
            <a:off x="3798933" y="4341395"/>
            <a:ext cx="3866112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Found bias by protected group (sex, age, race etc.) in performance of CNN-based chest-X-ray classifiers trained on public datasets.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7EDCC-DEB8-4EF4-9CBD-157B67F20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106" y="3091003"/>
            <a:ext cx="3202618" cy="318938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45D5-E71D-43D9-E62F-FB029665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30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in brain imaging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7" y="1755086"/>
            <a:ext cx="5742953" cy="246824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47" y="4386262"/>
            <a:ext cx="4600575" cy="235267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101" y="1754463"/>
            <a:ext cx="4596048" cy="246824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C4E1C9-DEF9-660E-78BD-D1382A2E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342" y="4365989"/>
            <a:ext cx="5219549" cy="237294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1D7FB-80F4-4F49-B01B-A225CBBB42BA}"/>
              </a:ext>
            </a:extLst>
          </p:cNvPr>
          <p:cNvSpPr txBox="1"/>
          <p:nvPr/>
        </p:nvSpPr>
        <p:spPr>
          <a:xfrm>
            <a:off x="4320304" y="3617674"/>
            <a:ext cx="3866112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There may be bias in brain imaging tasks, but likely dependent on task …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A4560A-7A36-243D-EA8F-DF2CEEFA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8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F94D-7532-4F73-AA83-24A0F33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 segmentation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9C76A-74CD-47CC-A495-F9A66B66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4" y="1860508"/>
            <a:ext cx="4640555" cy="318514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96" y="3712214"/>
            <a:ext cx="4876800" cy="303847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028" y="1376630"/>
            <a:ext cx="4505325" cy="20764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365" y="2315652"/>
            <a:ext cx="4371975" cy="20002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CB233-03C1-E4F0-0974-51D222E7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284" y="3315777"/>
            <a:ext cx="5475097" cy="310893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11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A86B-2A5A-4C8A-8692-187D21B0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65125"/>
            <a:ext cx="10553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Fairness of AI in Medical Imaging – a growing field!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E439F-EA7D-4DDF-8966-E52BA798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15" y="1571597"/>
            <a:ext cx="6611144" cy="24519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E7A40-5041-B45C-008E-71355111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737" y="4195762"/>
            <a:ext cx="9410700" cy="23431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466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63DBA-1680-D54C-CFA3-6B82FF87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39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23" y="2123281"/>
            <a:ext cx="4235533" cy="26114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What is</a:t>
            </a:r>
            <a:br>
              <a:rPr lang="en-US" sz="6600" dirty="0"/>
            </a:br>
            <a:r>
              <a:rPr lang="en-US" sz="6600" dirty="0"/>
              <a:t>(and isn’t) Fair AI?</a:t>
            </a:r>
          </a:p>
        </p:txBody>
      </p:sp>
    </p:spTree>
    <p:extLst>
      <p:ext uri="{BB962C8B-B14F-4D97-AF65-F5344CB8AC3E}">
        <p14:creationId xmlns:p14="http://schemas.microsoft.com/office/powerpoint/2010/main" val="24214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85C3E-272D-2317-AD7B-0C1D81A3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1" y="16176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AI and the need for fairness</a:t>
            </a:r>
          </a:p>
        </p:txBody>
      </p:sp>
    </p:spTree>
    <p:extLst>
      <p:ext uri="{BB962C8B-B14F-4D97-AF65-F5344CB8AC3E}">
        <p14:creationId xmlns:p14="http://schemas.microsoft.com/office/powerpoint/2010/main" val="1503854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3EF0-4C18-48F0-9A8C-04A1406C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and domain shift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545F-B066-38AD-3FD8-6427C756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Domain shift </a:t>
            </a:r>
            <a:r>
              <a:rPr lang="en-US" dirty="0"/>
              <a:t>– a change in the distribution between a source dataset and a target dataset</a:t>
            </a:r>
          </a:p>
          <a:p>
            <a:r>
              <a:rPr lang="en-US" dirty="0"/>
              <a:t>In AI, often source=</a:t>
            </a:r>
            <a:r>
              <a:rPr lang="en-US" i="1" dirty="0">
                <a:solidFill>
                  <a:schemeClr val="accent1"/>
                </a:solidFill>
              </a:rPr>
              <a:t>training</a:t>
            </a:r>
            <a:r>
              <a:rPr lang="en-US" dirty="0"/>
              <a:t> and target=</a:t>
            </a:r>
            <a:r>
              <a:rPr lang="en-US" i="1" dirty="0">
                <a:solidFill>
                  <a:schemeClr val="accent1"/>
                </a:solidFill>
              </a:rPr>
              <a:t>test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B020-E08B-7EFF-8744-1E4F6BE7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18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3EF0-4C18-48F0-9A8C-04A1406C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1716"/>
          </a:xfrm>
        </p:spPr>
        <p:txBody>
          <a:bodyPr/>
          <a:lstStyle/>
          <a:p>
            <a:r>
              <a:rPr lang="en-US" dirty="0"/>
              <a:t>Examples of domain shift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8545F-B066-38AD-3FD8-6427C756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9974" cy="4351338"/>
          </a:xfrm>
        </p:spPr>
        <p:txBody>
          <a:bodyPr/>
          <a:lstStyle/>
          <a:p>
            <a:r>
              <a:rPr lang="en-US" dirty="0"/>
              <a:t>E.g.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60ED12-FE4A-B86A-56CC-D41CBCCA8396}"/>
              </a:ext>
            </a:extLst>
          </p:cNvPr>
          <p:cNvGrpSpPr/>
          <p:nvPr/>
        </p:nvGrpSpPr>
        <p:grpSpPr>
          <a:xfrm>
            <a:off x="3433111" y="1923917"/>
            <a:ext cx="1398575" cy="4710423"/>
            <a:chOff x="3433111" y="1923917"/>
            <a:chExt cx="1398575" cy="47104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A50552-58B0-6DB9-3C64-8A86DC9C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8818" y="4608005"/>
              <a:ext cx="929993" cy="9299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DF812B-3FB3-9B0A-9333-D4D4CEAA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8987" y="3583602"/>
              <a:ext cx="929993" cy="9299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9D7E53-8153-0F9B-5E13-8CA4E02B0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8818" y="2517685"/>
              <a:ext cx="929993" cy="9429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7BC16B-5661-B2E7-54CE-2EC4692C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8818" y="5587206"/>
              <a:ext cx="1002868" cy="9885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15D81D-D039-94C6-C4D7-E3B939B6CE96}"/>
                </a:ext>
              </a:extLst>
            </p:cNvPr>
            <p:cNvSpPr txBox="1"/>
            <p:nvPr/>
          </p:nvSpPr>
          <p:spPr>
            <a:xfrm>
              <a:off x="3878349" y="1923917"/>
              <a:ext cx="929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PACS</a:t>
              </a:r>
            </a:p>
            <a:p>
              <a:pPr algn="ctr"/>
              <a:r>
                <a:rPr lang="en-US" u="sng" dirty="0"/>
                <a:t>dataset</a:t>
              </a:r>
              <a:endParaRPr lang="en-GB" u="sng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FBC684-42F8-28E3-3A5E-6110A9491A55}"/>
                </a:ext>
              </a:extLst>
            </p:cNvPr>
            <p:cNvSpPr txBox="1"/>
            <p:nvPr/>
          </p:nvSpPr>
          <p:spPr>
            <a:xfrm rot="16200000">
              <a:off x="1559449" y="4391347"/>
              <a:ext cx="411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Photo            Art         Cartoon       Sketch</a:t>
              </a:r>
              <a:endParaRPr lang="en-GB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B97543-037D-5E40-08DB-B81C2035357E}"/>
              </a:ext>
            </a:extLst>
          </p:cNvPr>
          <p:cNvGrpSpPr/>
          <p:nvPr/>
        </p:nvGrpSpPr>
        <p:grpSpPr>
          <a:xfrm>
            <a:off x="1648843" y="1916419"/>
            <a:ext cx="1881307" cy="4718909"/>
            <a:chOff x="1648843" y="1916419"/>
            <a:chExt cx="1881307" cy="47189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CE4C33-952C-7FE8-B98E-32F72DD09C1A}"/>
                </a:ext>
              </a:extLst>
            </p:cNvPr>
            <p:cNvSpPr txBox="1"/>
            <p:nvPr/>
          </p:nvSpPr>
          <p:spPr>
            <a:xfrm>
              <a:off x="1917659" y="1916419"/>
              <a:ext cx="1612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Office-Home</a:t>
              </a:r>
            </a:p>
            <a:p>
              <a:pPr algn="ctr"/>
              <a:r>
                <a:rPr lang="en-US" u="sng" dirty="0"/>
                <a:t>dataset</a:t>
              </a:r>
              <a:endParaRPr lang="en-GB" u="sng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4BE57A-2734-39E7-3508-CF8D14F71C9F}"/>
                </a:ext>
              </a:extLst>
            </p:cNvPr>
            <p:cNvSpPr txBox="1"/>
            <p:nvPr/>
          </p:nvSpPr>
          <p:spPr>
            <a:xfrm rot="16200000">
              <a:off x="-224819" y="4392335"/>
              <a:ext cx="411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Real-world   Product    Clipart             Art</a:t>
              </a:r>
              <a:endParaRPr lang="en-GB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ABB3E1-7858-8728-AD04-B4122A79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0817" y="2482057"/>
              <a:ext cx="1009650" cy="41148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8ED20B-6707-3097-7358-8707B0BB1B30}"/>
              </a:ext>
            </a:extLst>
          </p:cNvPr>
          <p:cNvSpPr txBox="1"/>
          <p:nvPr/>
        </p:nvSpPr>
        <p:spPr>
          <a:xfrm>
            <a:off x="7476120" y="1282331"/>
            <a:ext cx="2403869" cy="36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Medical imaging</a:t>
            </a:r>
            <a:endParaRPr lang="en-GB" dirty="0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7705" y="1179349"/>
            <a:ext cx="2730807" cy="779191"/>
            <a:chOff x="2067705" y="1179349"/>
            <a:chExt cx="2730807" cy="779191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F9E7926D-023B-0336-A09C-4E5D62775D05}"/>
                </a:ext>
              </a:extLst>
            </p:cNvPr>
            <p:cNvSpPr/>
            <p:nvPr/>
          </p:nvSpPr>
          <p:spPr>
            <a:xfrm rot="5400000">
              <a:off x="3252483" y="412510"/>
              <a:ext cx="361252" cy="2730807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8CE418-24BA-8558-E56F-C9441ED3F261}"/>
                </a:ext>
              </a:extLst>
            </p:cNvPr>
            <p:cNvSpPr txBox="1"/>
            <p:nvPr/>
          </p:nvSpPr>
          <p:spPr>
            <a:xfrm>
              <a:off x="2312013" y="1179349"/>
              <a:ext cx="2403869" cy="368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Computer vision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1FB1ADB-464E-5B95-5C7E-D04EB02EBDD9}"/>
              </a:ext>
            </a:extLst>
          </p:cNvPr>
          <p:cNvSpPr txBox="1"/>
          <p:nvPr/>
        </p:nvSpPr>
        <p:spPr>
          <a:xfrm>
            <a:off x="5515160" y="5772951"/>
            <a:ext cx="3823230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  <a:hlinkClick r:id="rId8"/>
              </a:rPr>
              <a:t>https://paperswithcode.com/dataset/pacs</a:t>
            </a:r>
            <a:endParaRPr lang="en-GB" sz="16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5CA6A8-F0F3-0054-5910-0F3CB2E65015}"/>
              </a:ext>
            </a:extLst>
          </p:cNvPr>
          <p:cNvSpPr txBox="1"/>
          <p:nvPr/>
        </p:nvSpPr>
        <p:spPr>
          <a:xfrm>
            <a:off x="5515160" y="5334650"/>
            <a:ext cx="4445228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  <a:hlinkClick r:id="rId9"/>
              </a:rPr>
              <a:t>https://paperswithcode.com/dataset/office-home</a:t>
            </a:r>
            <a:endParaRPr lang="en-GB" sz="1600" dirty="0">
              <a:solidFill>
                <a:srgbClr val="222222"/>
              </a:solidFill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2AA677-7BD6-4B0F-FFCE-43879D493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704" y="1658384"/>
            <a:ext cx="5600700" cy="3629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286EA-0590-3BBD-73E3-46C51C7B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41</a:t>
            </a:fld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4061F2-DBF1-1D58-4366-40FEEE3A2666}"/>
              </a:ext>
            </a:extLst>
          </p:cNvPr>
          <p:cNvSpPr/>
          <p:nvPr/>
        </p:nvSpPr>
        <p:spPr>
          <a:xfrm>
            <a:off x="5515160" y="6197971"/>
            <a:ext cx="6592563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GB" sz="1600" dirty="0" err="1">
                <a:solidFill>
                  <a:srgbClr val="222222"/>
                </a:solidFill>
                <a:latin typeface="+mj-lt"/>
              </a:rPr>
              <a:t>Karani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, et al. (2018)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A Lifelong Learning Approach to Brain MR Segmentation Across Scanners and Protocols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Proceedings MICCAI.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3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33" grpId="0" animBg="1"/>
      <p:bldP spid="35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FBD0-2CA9-E7AB-867E-B336584F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is fair AI just demographic domain shift?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EC39-4954-21E7-213E-6D7285D1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/>
          <a:lstStyle/>
          <a:p>
            <a:r>
              <a:rPr lang="en-US" dirty="0"/>
              <a:t>A number of works have found similar domain shifts between different </a:t>
            </a:r>
            <a:r>
              <a:rPr lang="en-US" i="1" dirty="0">
                <a:solidFill>
                  <a:schemeClr val="accent1"/>
                </a:solidFill>
              </a:rPr>
              <a:t>protected groups</a:t>
            </a:r>
            <a:r>
              <a:rPr lang="en-US" dirty="0"/>
              <a:t>, e.g.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E5FCC-51E3-48D1-4C7F-82623266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32" y="3182937"/>
            <a:ext cx="4479474" cy="317635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68A64-7A7A-19BC-7118-5DAFBC3F39AE}"/>
              </a:ext>
            </a:extLst>
          </p:cNvPr>
          <p:cNvSpPr txBox="1"/>
          <p:nvPr/>
        </p:nvSpPr>
        <p:spPr>
          <a:xfrm>
            <a:off x="4712334" y="2680003"/>
            <a:ext cx="2403869" cy="36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1"/>
                </a:solidFill>
              </a:rPr>
              <a:t>Race</a:t>
            </a:r>
            <a:endParaRPr lang="en-GB" u="sng" dirty="0">
              <a:solidFill>
                <a:schemeClr val="accent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147B84-3719-074C-459B-D4B0F633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2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DA73-0DA6-6D28-B46C-9D382883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43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F2304-97B3-B441-92C9-EA79214D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dirty="0"/>
              <a:t>Well yes, but 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D0DB75-E6A6-3D24-17C1-ADD5B6C1FC3A}"/>
              </a:ext>
            </a:extLst>
          </p:cNvPr>
          <p:cNvSpPr/>
          <p:nvPr/>
        </p:nvSpPr>
        <p:spPr>
          <a:xfrm>
            <a:off x="6358437" y="3988002"/>
            <a:ext cx="1604409" cy="69863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Training ML Model</a:t>
            </a:r>
          </a:p>
        </p:txBody>
      </p:sp>
      <p:pic>
        <p:nvPicPr>
          <p:cNvPr id="32" name="Picture 2" descr="DenseNet">
            <a:extLst>
              <a:ext uri="{FF2B5EF4-FFF2-40B4-BE49-F238E27FC236}">
                <a16:creationId xmlns:a16="http://schemas.microsoft.com/office/drawing/2014/main" id="{8A64B8F7-D2D6-8075-08E8-E9557530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36" y="4859604"/>
            <a:ext cx="1323224" cy="9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FC5A035-58A0-FA84-C6EB-8EDC7BADC99F}"/>
              </a:ext>
            </a:extLst>
          </p:cNvPr>
          <p:cNvCxnSpPr>
            <a:cxnSpLocks/>
            <a:stCxn id="13" idx="2"/>
            <a:endCxn id="17" idx="1"/>
          </p:cNvCxnSpPr>
          <p:nvPr/>
        </p:nvCxnSpPr>
        <p:spPr>
          <a:xfrm rot="16200000" flipH="1">
            <a:off x="7583350" y="4263929"/>
            <a:ext cx="371205" cy="121662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6722D-4A1C-B2A7-6DB5-DBAA3BB04C00}"/>
              </a:ext>
            </a:extLst>
          </p:cNvPr>
          <p:cNvGrpSpPr/>
          <p:nvPr/>
        </p:nvGrpSpPr>
        <p:grpSpPr>
          <a:xfrm>
            <a:off x="255629" y="1359245"/>
            <a:ext cx="6102809" cy="3614661"/>
            <a:chOff x="255629" y="1359245"/>
            <a:chExt cx="6102809" cy="361466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A315D81-455D-2B17-346A-4EFFF5C649D0}"/>
                </a:ext>
              </a:extLst>
            </p:cNvPr>
            <p:cNvGrpSpPr/>
            <p:nvPr/>
          </p:nvGrpSpPr>
          <p:grpSpPr>
            <a:xfrm>
              <a:off x="255629" y="1359245"/>
              <a:ext cx="5847180" cy="3614661"/>
              <a:chOff x="255629" y="1359245"/>
              <a:chExt cx="5847180" cy="361466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583D94-B9A6-1C7F-23DE-CA68839C3FA1}"/>
                  </a:ext>
                </a:extLst>
              </p:cNvPr>
              <p:cNvGrpSpPr/>
              <p:nvPr/>
            </p:nvGrpSpPr>
            <p:grpSpPr>
              <a:xfrm>
                <a:off x="255629" y="1359245"/>
                <a:ext cx="5847180" cy="3614661"/>
                <a:chOff x="327349" y="1370431"/>
                <a:chExt cx="5847180" cy="3614661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537D59BB-C26D-ACFE-326A-DAF8B8E9C41D}"/>
                    </a:ext>
                  </a:extLst>
                </p:cNvPr>
                <p:cNvSpPr/>
                <p:nvPr/>
              </p:nvSpPr>
              <p:spPr>
                <a:xfrm>
                  <a:off x="327349" y="1370431"/>
                  <a:ext cx="5847180" cy="361466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72CAF870-42DA-536A-35C3-079DA8BAF7C5}"/>
                    </a:ext>
                  </a:extLst>
                </p:cNvPr>
                <p:cNvSpPr/>
                <p:nvPr/>
              </p:nvSpPr>
              <p:spPr>
                <a:xfrm>
                  <a:off x="429204" y="1779205"/>
                  <a:ext cx="1604409" cy="713481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tx1"/>
                      </a:solidFill>
                    </a:rPr>
                    <a:t>Problem definition</a:t>
                  </a: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DA27491A-71AF-84CF-ABAE-8E7B5DE8786F}"/>
                    </a:ext>
                  </a:extLst>
                </p:cNvPr>
                <p:cNvSpPr/>
                <p:nvPr/>
              </p:nvSpPr>
              <p:spPr>
                <a:xfrm>
                  <a:off x="2217521" y="2415313"/>
                  <a:ext cx="1604409" cy="732366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tx1"/>
                      </a:solidFill>
                    </a:rPr>
                    <a:t>Data collection</a:t>
                  </a:r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6AA426E-3B1C-A516-D10C-091EB6698443}"/>
                    </a:ext>
                  </a:extLst>
                </p:cNvPr>
                <p:cNvSpPr/>
                <p:nvPr/>
              </p:nvSpPr>
              <p:spPr>
                <a:xfrm>
                  <a:off x="4169871" y="3245959"/>
                  <a:ext cx="1862199" cy="849086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tx1"/>
                      </a:solidFill>
                    </a:rPr>
                    <a:t>Data </a:t>
                  </a:r>
                  <a:r>
                    <a:rPr lang="en-GB" sz="2000" dirty="0" err="1">
                      <a:solidFill>
                        <a:schemeClr val="tx1"/>
                      </a:solidFill>
                    </a:rPr>
                    <a:t>preprocessing</a:t>
                  </a:r>
                  <a:endParaRPr lang="en-GB" sz="2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4263E1E-C117-5398-E118-8587FFF97B07}"/>
                  </a:ext>
                </a:extLst>
              </p:cNvPr>
              <p:cNvSpPr txBox="1"/>
              <p:nvPr/>
            </p:nvSpPr>
            <p:spPr>
              <a:xfrm>
                <a:off x="4658666" y="1507642"/>
                <a:ext cx="1122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Upstream</a:t>
                </a:r>
              </a:p>
            </p:txBody>
          </p:sp>
        </p:grp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94DA14CB-AD84-E472-A610-C2AAFA5F4377}"/>
                </a:ext>
              </a:extLst>
            </p:cNvPr>
            <p:cNvCxnSpPr>
              <a:cxnSpLocks/>
              <a:stCxn id="15" idx="2"/>
              <a:endCxn id="19" idx="1"/>
            </p:cNvCxnSpPr>
            <p:nvPr/>
          </p:nvCxnSpPr>
          <p:spPr>
            <a:xfrm rot="16200000" flipH="1">
              <a:off x="1508340" y="2132849"/>
              <a:ext cx="288810" cy="98611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BD91321-67F8-D638-0026-CDACDAA3FD32}"/>
                </a:ext>
              </a:extLst>
            </p:cNvPr>
            <p:cNvCxnSpPr>
              <a:cxnSpLocks/>
              <a:stCxn id="20" idx="2"/>
              <a:endCxn id="13" idx="1"/>
            </p:cNvCxnSpPr>
            <p:nvPr/>
          </p:nvCxnSpPr>
          <p:spPr>
            <a:xfrm rot="16200000" flipH="1">
              <a:off x="5567114" y="3545996"/>
              <a:ext cx="253461" cy="132918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2E90079F-8ECC-F356-CFA2-455D7AF40B84}"/>
                </a:ext>
              </a:extLst>
            </p:cNvPr>
            <p:cNvCxnSpPr>
              <a:cxnSpLocks/>
              <a:stCxn id="19" idx="2"/>
              <a:endCxn id="20" idx="1"/>
            </p:cNvCxnSpPr>
            <p:nvPr/>
          </p:nvCxnSpPr>
          <p:spPr>
            <a:xfrm rot="16200000" flipH="1">
              <a:off x="3261667" y="2822831"/>
              <a:ext cx="522823" cy="115014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D9E0CD89-F01E-DF1B-6CD6-FC7126A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018" y="2580595"/>
              <a:ext cx="540000" cy="540000"/>
            </a:xfrm>
            <a:prstGeom prst="rect">
              <a:avLst/>
            </a:prstGeom>
          </p:spPr>
        </p:pic>
        <p:pic>
          <p:nvPicPr>
            <p:cNvPr id="9" name="Graphic 8" descr="Group of women with solid fill">
              <a:extLst>
                <a:ext uri="{FF2B5EF4-FFF2-40B4-BE49-F238E27FC236}">
                  <a16:creationId xmlns:a16="http://schemas.microsoft.com/office/drawing/2014/main" id="{C469C3D7-2A07-0767-8E84-E8F44F06D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6904" y="3245199"/>
              <a:ext cx="540000" cy="540000"/>
            </a:xfrm>
            <a:prstGeom prst="rect">
              <a:avLst/>
            </a:prstGeom>
          </p:spPr>
        </p:pic>
        <p:pic>
          <p:nvPicPr>
            <p:cNvPr id="18" name="Graphic 17" descr="Filter with solid fill">
              <a:extLst>
                <a:ext uri="{FF2B5EF4-FFF2-40B4-BE49-F238E27FC236}">
                  <a16:creationId xmlns:a16="http://schemas.microsoft.com/office/drawing/2014/main" id="{87D242A3-A1C2-0B88-7962-FC2A18DC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2055" y="4102681"/>
              <a:ext cx="540000" cy="54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F2E214-3E15-4532-F248-59DD55DF0DC7}"/>
              </a:ext>
            </a:extLst>
          </p:cNvPr>
          <p:cNvGrpSpPr/>
          <p:nvPr/>
        </p:nvGrpSpPr>
        <p:grpSpPr>
          <a:xfrm>
            <a:off x="8146754" y="4446036"/>
            <a:ext cx="3948582" cy="2297663"/>
            <a:chOff x="8146754" y="4446036"/>
            <a:chExt cx="3948582" cy="22976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B5B72D4-12F1-6353-672D-8365934DDAB7}"/>
                </a:ext>
              </a:extLst>
            </p:cNvPr>
            <p:cNvGrpSpPr/>
            <p:nvPr/>
          </p:nvGrpSpPr>
          <p:grpSpPr>
            <a:xfrm>
              <a:off x="8146754" y="4446036"/>
              <a:ext cx="3948582" cy="2297663"/>
              <a:chOff x="8146754" y="4446036"/>
              <a:chExt cx="3948582" cy="229766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4966E5D-EA74-9D87-4426-B40B90E10A42}"/>
                  </a:ext>
                </a:extLst>
              </p:cNvPr>
              <p:cNvGrpSpPr/>
              <p:nvPr/>
            </p:nvGrpSpPr>
            <p:grpSpPr>
              <a:xfrm>
                <a:off x="8146754" y="4446036"/>
                <a:ext cx="3948582" cy="2297663"/>
                <a:chOff x="8126558" y="4679276"/>
                <a:chExt cx="3948582" cy="2297663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0B2DE29E-2DBD-AA0A-EFEB-F215C17D474A}"/>
                    </a:ext>
                  </a:extLst>
                </p:cNvPr>
                <p:cNvSpPr/>
                <p:nvPr/>
              </p:nvSpPr>
              <p:spPr>
                <a:xfrm>
                  <a:off x="8126558" y="4679276"/>
                  <a:ext cx="3948582" cy="2297663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908EF7DE-D031-0200-4E2A-C46FE748624E}"/>
                    </a:ext>
                  </a:extLst>
                </p:cNvPr>
                <p:cNvSpPr/>
                <p:nvPr/>
              </p:nvSpPr>
              <p:spPr>
                <a:xfrm>
                  <a:off x="8357066" y="4834737"/>
                  <a:ext cx="1604409" cy="91269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tx1"/>
                      </a:solidFill>
                    </a:rPr>
                    <a:t>Clinician decision making</a:t>
                  </a: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E442EDC1-E5CD-0F50-59EC-57BBA1D54723}"/>
                    </a:ext>
                  </a:extLst>
                </p:cNvPr>
                <p:cNvSpPr/>
                <p:nvPr/>
              </p:nvSpPr>
              <p:spPr>
                <a:xfrm>
                  <a:off x="10253047" y="5685951"/>
                  <a:ext cx="1721239" cy="89505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tx1"/>
                      </a:solidFill>
                    </a:rPr>
                    <a:t>Diagnosis and treatment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40E4571-8665-A7DB-2895-AD4793EF42B7}"/>
                  </a:ext>
                </a:extLst>
              </p:cNvPr>
              <p:cNvSpPr txBox="1"/>
              <p:nvPr/>
            </p:nvSpPr>
            <p:spPr>
              <a:xfrm>
                <a:off x="10583459" y="4524366"/>
                <a:ext cx="1413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Downstream</a:t>
                </a:r>
              </a:p>
            </p:txBody>
          </p:sp>
        </p:grp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8996BF7-C65B-6DBD-7514-43168C3B7DC3}"/>
                </a:ext>
              </a:extLst>
            </p:cNvPr>
            <p:cNvCxnSpPr>
              <a:cxnSpLocks/>
              <a:stCxn id="17" idx="2"/>
              <a:endCxn id="21" idx="1"/>
            </p:cNvCxnSpPr>
            <p:nvPr/>
          </p:nvCxnSpPr>
          <p:spPr>
            <a:xfrm rot="16200000" flipH="1">
              <a:off x="9533331" y="5160323"/>
              <a:ext cx="386049" cy="109377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Doctor female with solid fill">
              <a:extLst>
                <a:ext uri="{FF2B5EF4-FFF2-40B4-BE49-F238E27FC236}">
                  <a16:creationId xmlns:a16="http://schemas.microsoft.com/office/drawing/2014/main" id="{15AFE2A1-F85C-6A07-D0A0-CD053AAF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93681" y="5542253"/>
              <a:ext cx="540000" cy="540000"/>
            </a:xfrm>
            <a:prstGeom prst="rect">
              <a:avLst/>
            </a:prstGeom>
          </p:spPr>
        </p:pic>
        <p:pic>
          <p:nvPicPr>
            <p:cNvPr id="30" name="Graphic 29" descr="Heart with pulse with solid fill">
              <a:extLst>
                <a:ext uri="{FF2B5EF4-FFF2-40B4-BE49-F238E27FC236}">
                  <a16:creationId xmlns:a16="http://schemas.microsoft.com/office/drawing/2014/main" id="{C181F50F-C7C8-141D-28B3-A99BE156A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90546" y="6007777"/>
              <a:ext cx="540000" cy="54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BD5665-9676-0733-2FB4-3B167D931D9F}"/>
              </a:ext>
            </a:extLst>
          </p:cNvPr>
          <p:cNvSpPr txBox="1"/>
          <p:nvPr/>
        </p:nvSpPr>
        <p:spPr>
          <a:xfrm>
            <a:off x="357485" y="6344067"/>
            <a:ext cx="2713962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Slide adapted from K. </a:t>
            </a:r>
            <a:r>
              <a:rPr lang="en-GB" sz="1600" dirty="0" err="1"/>
              <a:t>Lekadir</a:t>
            </a:r>
            <a:endParaRPr lang="en-GB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3333DD-6821-3771-8911-48F1E8535163}"/>
              </a:ext>
            </a:extLst>
          </p:cNvPr>
          <p:cNvGrpSpPr/>
          <p:nvPr/>
        </p:nvGrpSpPr>
        <p:grpSpPr>
          <a:xfrm>
            <a:off x="7643813" y="1555754"/>
            <a:ext cx="2337858" cy="2297663"/>
            <a:chOff x="7643813" y="1555754"/>
            <a:chExt cx="2337858" cy="2297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56A724-260C-692A-EF97-2F74B05B3DE9}"/>
                </a:ext>
              </a:extLst>
            </p:cNvPr>
            <p:cNvSpPr txBox="1"/>
            <p:nvPr/>
          </p:nvSpPr>
          <p:spPr>
            <a:xfrm>
              <a:off x="8067046" y="1555754"/>
              <a:ext cx="1914625" cy="83099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Demographic domain shift</a:t>
              </a:r>
              <a:endParaRPr lang="en-GB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A0BAC6-4E4D-91D7-1A85-8BF89F61A5D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7643813" y="2386751"/>
              <a:ext cx="1380546" cy="14666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58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 AI in computer vision and medical 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565" y="2133600"/>
            <a:ext cx="296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/>
              <a:t>Computer 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7889" y="2133600"/>
            <a:ext cx="296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/>
              <a:t>Medical imaging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57" y="2719767"/>
            <a:ext cx="2263222" cy="1468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127" y="2656820"/>
            <a:ext cx="2272850" cy="1474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565" y="2719767"/>
            <a:ext cx="54172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E.g. </a:t>
            </a:r>
            <a:r>
              <a:rPr lang="en-GB" sz="2400" i="1" dirty="0">
                <a:solidFill>
                  <a:schemeClr val="accent1"/>
                </a:solidFill>
              </a:rPr>
              <a:t>facial recognition AI</a:t>
            </a:r>
            <a:r>
              <a:rPr lang="en-GB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Nothing known about</a:t>
            </a:r>
            <a:br>
              <a:rPr lang="en-GB" sz="2400" dirty="0"/>
            </a:br>
            <a:r>
              <a:rPr lang="en-GB" sz="2400" dirty="0"/>
              <a:t>subject before</a:t>
            </a:r>
            <a:br>
              <a:rPr lang="en-GB" sz="2400" dirty="0"/>
            </a:br>
            <a:r>
              <a:rPr lang="en-GB" sz="2400" dirty="0"/>
              <a:t>inference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Seems uncontroversial</a:t>
            </a:r>
            <a:br>
              <a:rPr lang="en-GB" sz="2400" dirty="0"/>
            </a:br>
            <a:r>
              <a:rPr lang="en-GB" sz="2400" dirty="0"/>
              <a:t>that we should minimise differences in recognition accuracy</a:t>
            </a:r>
          </a:p>
          <a:p>
            <a:pPr marL="285750" indent="-285750">
              <a:buFontTx/>
              <a:buChar char="-"/>
            </a:pPr>
            <a:r>
              <a:rPr lang="en-GB" sz="2400" i="1" dirty="0">
                <a:solidFill>
                  <a:schemeClr val="accent1"/>
                </a:solidFill>
              </a:rPr>
              <a:t>Bias mitigation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7889" y="2656820"/>
            <a:ext cx="5417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E.g. </a:t>
            </a:r>
            <a:r>
              <a:rPr lang="en-GB" sz="2400" i="1" dirty="0">
                <a:solidFill>
                  <a:schemeClr val="accent1"/>
                </a:solidFill>
              </a:rPr>
              <a:t>AI-assisted diagnosis</a:t>
            </a:r>
            <a:r>
              <a:rPr lang="en-GB" sz="2400" dirty="0"/>
              <a:t>: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We know the patient’s</a:t>
            </a:r>
            <a:br>
              <a:rPr lang="en-GB" sz="2400" dirty="0"/>
            </a:br>
            <a:r>
              <a:rPr lang="en-GB" sz="2400" dirty="0"/>
              <a:t>sex, race &amp; clinical</a:t>
            </a:r>
            <a:br>
              <a:rPr lang="en-GB" sz="2400" dirty="0"/>
            </a:br>
            <a:r>
              <a:rPr lang="en-GB" sz="2400" dirty="0"/>
              <a:t>history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Mitigating bias might</a:t>
            </a:r>
            <a:br>
              <a:rPr lang="en-GB" sz="2400" dirty="0"/>
            </a:br>
            <a:r>
              <a:rPr lang="en-GB" sz="2400" dirty="0"/>
              <a:t>adversely affect some protected groups</a:t>
            </a:r>
          </a:p>
          <a:p>
            <a:pPr marL="285750" indent="-285750">
              <a:buFontTx/>
              <a:buChar char="-"/>
            </a:pPr>
            <a:r>
              <a:rPr lang="en-GB" sz="2400" i="1" dirty="0">
                <a:solidFill>
                  <a:schemeClr val="accent1"/>
                </a:solidFill>
              </a:rPr>
              <a:t>Do no harm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6C28D-D655-017D-F1A9-CA589E35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3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95C5-6C12-4704-15B1-41F952D5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Non-maleficence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F86A-068E-6AE5-1218-10A385DC5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ethical principle of doing no harm, expressed in the ancient medical maxim </a:t>
            </a:r>
            <a:r>
              <a:rPr lang="en-US" i="1" dirty="0">
                <a:solidFill>
                  <a:schemeClr val="accent1"/>
                </a:solidFill>
              </a:rPr>
              <a:t>primum non </a:t>
            </a:r>
            <a:r>
              <a:rPr lang="en-US" i="1" dirty="0" err="1">
                <a:solidFill>
                  <a:schemeClr val="accent1"/>
                </a:solidFill>
              </a:rPr>
              <a:t>nocere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(</a:t>
            </a:r>
            <a:r>
              <a:rPr lang="en-US" u="sng" dirty="0"/>
              <a:t>first do no harm</a:t>
            </a:r>
            <a:r>
              <a:rPr lang="en-US" dirty="0"/>
              <a:t>)</a:t>
            </a:r>
          </a:p>
          <a:p>
            <a:r>
              <a:rPr lang="en-US" dirty="0"/>
              <a:t>In demographic domain shift, there are important </a:t>
            </a:r>
            <a:r>
              <a:rPr lang="en-US" i="1" dirty="0">
                <a:solidFill>
                  <a:schemeClr val="accent1"/>
                </a:solidFill>
              </a:rPr>
              <a:t>ethical considerations</a:t>
            </a:r>
            <a:r>
              <a:rPr lang="en-US" dirty="0"/>
              <a:t> when assessing/mitigating bias, e.g.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E362-C9E2-B27A-4E87-EF915BA09046}"/>
              </a:ext>
            </a:extLst>
          </p:cNvPr>
          <p:cNvSpPr txBox="1"/>
          <p:nvPr/>
        </p:nvSpPr>
        <p:spPr>
          <a:xfrm>
            <a:off x="1152615" y="5599262"/>
            <a:ext cx="3061577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3"/>
              </a:rPr>
              <a:t>www.oxfordreference.com</a:t>
            </a:r>
            <a:endParaRPr lang="en-GB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B52C2-3966-BA2D-60C1-2EED06FBA9B8}"/>
              </a:ext>
            </a:extLst>
          </p:cNvPr>
          <p:cNvSpPr/>
          <p:nvPr/>
        </p:nvSpPr>
        <p:spPr>
          <a:xfrm>
            <a:off x="1152615" y="6049547"/>
            <a:ext cx="9353109" cy="58477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+mj-lt"/>
              </a:rPr>
              <a:t>E. Puyol-Anton, et al. (2022) "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Fairness in Cardiac Magnetic Resonance Imaging: Assessing Sex and Racial Bias in Deep Learning-Based Segmentation</a:t>
            </a:r>
            <a:r>
              <a:rPr lang="en-GB" sz="1600" dirty="0">
                <a:solidFill>
                  <a:srgbClr val="222222"/>
                </a:solidFill>
                <a:latin typeface="+mj-lt"/>
              </a:rPr>
              <a:t>", Front Cardiovasc Med.</a:t>
            </a:r>
            <a:endParaRPr lang="en-GB" sz="16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D544C-572D-5385-88CE-96521F82B164}"/>
              </a:ext>
            </a:extLst>
          </p:cNvPr>
          <p:cNvGrpSpPr/>
          <p:nvPr/>
        </p:nvGrpSpPr>
        <p:grpSpPr>
          <a:xfrm>
            <a:off x="4214192" y="3733563"/>
            <a:ext cx="7523598" cy="1858625"/>
            <a:chOff x="4214192" y="3733563"/>
            <a:chExt cx="7523598" cy="1858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DB4B3E-979E-52A5-5703-950B8203BE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607" y="4084812"/>
              <a:ext cx="7209183" cy="15073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DC4324-9F96-ACA2-293A-6125DF31409C}"/>
                </a:ext>
              </a:extLst>
            </p:cNvPr>
            <p:cNvSpPr txBox="1"/>
            <p:nvPr/>
          </p:nvSpPr>
          <p:spPr>
            <a:xfrm>
              <a:off x="4214192" y="3733563"/>
              <a:ext cx="6936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solidFill>
                    <a:schemeClr val="accent1"/>
                  </a:solidFill>
                </a:rPr>
                <a:t>Cardiac MR segmentation results:</a:t>
              </a:r>
              <a:r>
                <a:rPr lang="en-US" dirty="0">
                  <a:solidFill>
                    <a:schemeClr val="accent1"/>
                  </a:solidFill>
                </a:rPr>
                <a:t>    (Dice coefficients, high=good)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AE69CA-4A3C-4A17-733D-C0657A1E732B}"/>
              </a:ext>
            </a:extLst>
          </p:cNvPr>
          <p:cNvSpPr/>
          <p:nvPr/>
        </p:nvSpPr>
        <p:spPr>
          <a:xfrm>
            <a:off x="7380697" y="4454144"/>
            <a:ext cx="490329" cy="107678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D2603E-0D3F-449F-E590-7C8B162D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45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AE69CA-4A3C-4A17-733D-C0657A1E732B}"/>
              </a:ext>
            </a:extLst>
          </p:cNvPr>
          <p:cNvSpPr/>
          <p:nvPr/>
        </p:nvSpPr>
        <p:spPr>
          <a:xfrm>
            <a:off x="7380697" y="4670388"/>
            <a:ext cx="2977954" cy="20186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1152615" y="4606536"/>
            <a:ext cx="3375992" cy="369332"/>
            <a:chOff x="1152615" y="4653834"/>
            <a:chExt cx="337599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1152615" y="4653834"/>
              <a:ext cx="2846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Race bias in performance!</a:t>
              </a:r>
            </a:p>
          </p:txBody>
        </p:sp>
        <p:cxnSp>
          <p:nvCxnSpPr>
            <p:cNvPr id="14" name="Straight Arrow Connector 13"/>
            <p:cNvCxnSpPr>
              <a:endCxn id="5" idx="1"/>
            </p:cNvCxnSpPr>
            <p:nvPr/>
          </p:nvCxnSpPr>
          <p:spPr>
            <a:xfrm>
              <a:off x="3753134" y="4838500"/>
              <a:ext cx="7754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6D66BF-53DF-6F29-781A-14BEEE4816C3}"/>
              </a:ext>
            </a:extLst>
          </p:cNvPr>
          <p:cNvGrpSpPr/>
          <p:nvPr/>
        </p:nvGrpSpPr>
        <p:grpSpPr>
          <a:xfrm>
            <a:off x="1152615" y="4024905"/>
            <a:ext cx="3385051" cy="1477328"/>
            <a:chOff x="1143556" y="4050665"/>
            <a:chExt cx="3385051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143556" y="4050665"/>
              <a:ext cx="28461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But when we try to reduce the bias, performance for White subjects gets worse!</a:t>
              </a:r>
            </a:p>
            <a:p>
              <a:r>
                <a:rPr lang="en-GB" dirty="0"/>
                <a:t>-&gt; </a:t>
              </a:r>
              <a:r>
                <a:rPr lang="en-GB" b="1" dirty="0"/>
                <a:t>Performance/fairness trade-off </a:t>
              </a:r>
              <a:r>
                <a:rPr lang="en-GB" dirty="0"/>
                <a:t>…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753134" y="5020592"/>
              <a:ext cx="7754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1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1" grpId="0" animBg="1"/>
      <p:bldP spid="1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0CE72-30D2-E166-607A-0FF00F18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3226" cy="1325563"/>
          </a:xfrm>
        </p:spPr>
        <p:txBody>
          <a:bodyPr/>
          <a:lstStyle/>
          <a:p>
            <a:r>
              <a:rPr lang="en-GB" dirty="0"/>
              <a:t>What does fairness mean in a medical context?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0C834-3553-40BD-B2FA-F07C653F94A6}"/>
              </a:ext>
            </a:extLst>
          </p:cNvPr>
          <p:cNvSpPr txBox="1"/>
          <p:nvPr/>
        </p:nvSpPr>
        <p:spPr>
          <a:xfrm>
            <a:off x="172278" y="1434207"/>
            <a:ext cx="176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 paper: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C834-3553-40BD-B2FA-F07C653F94A6}"/>
              </a:ext>
            </a:extLst>
          </p:cNvPr>
          <p:cNvSpPr txBox="1"/>
          <p:nvPr/>
        </p:nvSpPr>
        <p:spPr>
          <a:xfrm>
            <a:off x="5853890" y="1434207"/>
            <a:ext cx="20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2022 blog: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254101" y="4187822"/>
            <a:ext cx="336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  <a:hlinkClick r:id="rId3"/>
              </a:rPr>
              <a:t>www.kclmmag.org/blog/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95" y="5476017"/>
            <a:ext cx="4972050" cy="1222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0C834-3553-40BD-B2FA-F07C653F94A6}"/>
              </a:ext>
            </a:extLst>
          </p:cNvPr>
          <p:cNvSpPr txBox="1"/>
          <p:nvPr/>
        </p:nvSpPr>
        <p:spPr>
          <a:xfrm>
            <a:off x="6841499" y="4936479"/>
            <a:ext cx="377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2022 </a:t>
            </a:r>
            <a:r>
              <a:rPr lang="en-US" sz="2400" dirty="0" err="1"/>
              <a:t>RadioNuclear</a:t>
            </a:r>
            <a:r>
              <a:rPr lang="en-US" sz="2400" dirty="0"/>
              <a:t> podcast: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32F2A-02A6-3F44-4CC6-38A7CC333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80" y="4187822"/>
            <a:ext cx="5290105" cy="260381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0719D-49FC-2391-5BF1-3EAA13073C3E}"/>
              </a:ext>
            </a:extLst>
          </p:cNvPr>
          <p:cNvSpPr txBox="1"/>
          <p:nvPr/>
        </p:nvSpPr>
        <p:spPr>
          <a:xfrm>
            <a:off x="330322" y="3726157"/>
            <a:ext cx="176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2022 paper: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298FD-CE97-4E10-2E77-4B07E2E8D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507" y="1435097"/>
            <a:ext cx="3076575" cy="2752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F84435-70C7-FA7A-C45B-89CDF741F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22" y="1926977"/>
            <a:ext cx="4972050" cy="173355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022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B4644-5155-9346-8185-9B7F4BFF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47</a:t>
            </a:fld>
            <a:endParaRPr lang="en-GB" dirty="0"/>
          </a:p>
        </p:txBody>
      </p:sp>
      <p:pic>
        <p:nvPicPr>
          <p:cNvPr id="21" name="Picture 20" descr="A person's face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3EE46227-9C2A-41B5-237C-0CD9A3D32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" r="2078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0C50-F9F7-C7F0-6F0B-FAD97593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170219" cy="3360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Summary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226578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3B8A-3150-5435-35A0-FC612932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265E-C0FC-0FFE-1B7E-7C594037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Fair AI </a:t>
            </a:r>
            <a:r>
              <a:rPr lang="en-US" dirty="0"/>
              <a:t>is the analysis of </a:t>
            </a:r>
            <a:r>
              <a:rPr lang="en-US" i="1" dirty="0">
                <a:solidFill>
                  <a:schemeClr val="accent1"/>
                </a:solidFill>
              </a:rPr>
              <a:t>biased</a:t>
            </a:r>
            <a:r>
              <a:rPr lang="en-US" dirty="0"/>
              <a:t> or </a:t>
            </a:r>
            <a:r>
              <a:rPr lang="en-US" i="1" dirty="0">
                <a:solidFill>
                  <a:schemeClr val="accent1"/>
                </a:solidFill>
              </a:rPr>
              <a:t>toxic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in AI models, and the development of techniques to </a:t>
            </a:r>
            <a:r>
              <a:rPr lang="en-US" i="1" dirty="0">
                <a:solidFill>
                  <a:schemeClr val="accent1"/>
                </a:solidFill>
              </a:rPr>
              <a:t>address</a:t>
            </a:r>
            <a:r>
              <a:rPr lang="en-US" dirty="0"/>
              <a:t> this </a:t>
            </a:r>
            <a:r>
              <a:rPr lang="en-US" dirty="0" err="1"/>
              <a:t>behaviour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i="1" dirty="0">
                <a:solidFill>
                  <a:schemeClr val="accent1"/>
                </a:solidFill>
              </a:rPr>
              <a:t>Bias</a:t>
            </a:r>
            <a:r>
              <a:rPr lang="en-US" dirty="0"/>
              <a:t> should be </a:t>
            </a:r>
            <a:r>
              <a:rPr lang="en-US" i="1" dirty="0">
                <a:solidFill>
                  <a:schemeClr val="accent1"/>
                </a:solidFill>
              </a:rPr>
              <a:t>addressed</a:t>
            </a:r>
            <a:r>
              <a:rPr lang="en-US" dirty="0"/>
              <a:t> in </a:t>
            </a:r>
            <a:r>
              <a:rPr lang="en-US" i="1" dirty="0">
                <a:solidFill>
                  <a:schemeClr val="accent1"/>
                </a:solidFill>
              </a:rPr>
              <a:t>all parts of the healthcare AI pipeline</a:t>
            </a:r>
            <a:r>
              <a:rPr lang="en-US" dirty="0"/>
              <a:t>, including defining the problem, identifying and collecting the data etc.</a:t>
            </a:r>
          </a:p>
          <a:p>
            <a:endParaRPr lang="en-US" dirty="0"/>
          </a:p>
          <a:p>
            <a:r>
              <a:rPr lang="en-US" dirty="0"/>
              <a:t>Lots of areas for future work in Fair AI for healthcare!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080EE-2C2F-0876-A388-4C889344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4457-F9BE-B716-8D7D-88873C95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8766-078E-EAA3-C45D-F8E75E5C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implementing AI for medical imaging: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800" i="1" dirty="0">
                <a:solidFill>
                  <a:schemeClr val="accent1"/>
                </a:solidFill>
              </a:rPr>
              <a:t>Important to consider “if” and “how” rather than just “can”</a:t>
            </a:r>
            <a:br>
              <a:rPr lang="en-US" sz="2800" i="1" dirty="0">
                <a:solidFill>
                  <a:schemeClr val="accent1"/>
                </a:solidFill>
              </a:rPr>
            </a:b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800" i="1" dirty="0">
                <a:solidFill>
                  <a:schemeClr val="accent1"/>
                </a:solidFill>
              </a:rPr>
              <a:t>Ensure as far as possible that benefits of AI are shared equitably</a:t>
            </a:r>
            <a:br>
              <a:rPr lang="en-US" sz="2800" i="1" dirty="0">
                <a:solidFill>
                  <a:schemeClr val="accent1"/>
                </a:solidFill>
              </a:rPr>
            </a:b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800" i="1" dirty="0">
                <a:solidFill>
                  <a:schemeClr val="accent1"/>
                </a:solidFill>
              </a:rPr>
              <a:t>Be open and transparent about limits of performance</a:t>
            </a:r>
            <a:endParaRPr lang="en-GB" sz="2800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28AA7-D82C-E947-2AFC-1A66112C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B09A-DED1-486D-AA32-674AFE34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0933"/>
            <a:ext cx="11197281" cy="54369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“black box” AI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model that cannot be (easily) understood/inspected by a human</a:t>
            </a:r>
            <a:endParaRPr lang="en-US" i="1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561B528-B23F-4DE1-B737-B2C3712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models are “black boxes” …?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D032FB55-9153-43D9-95E0-9A5C390F1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05" y="1745845"/>
            <a:ext cx="1741833" cy="174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390AD81-6D2B-4F2A-9DA2-8D9E3D1DB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57046" y="2430361"/>
            <a:ext cx="9353335" cy="3646756"/>
            <a:chOff x="2321169" y="2388284"/>
            <a:chExt cx="9353335" cy="364675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A3EC25-93BB-4A67-92B3-ADCF4D3F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570" y="3258691"/>
              <a:ext cx="1457325" cy="15621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AEDCA9-8990-4E91-9A19-FD5A2FE1A522}"/>
                </a:ext>
              </a:extLst>
            </p:cNvPr>
            <p:cNvGrpSpPr/>
            <p:nvPr/>
          </p:nvGrpSpPr>
          <p:grpSpPr>
            <a:xfrm>
              <a:off x="2321169" y="2391508"/>
              <a:ext cx="2895600" cy="3643532"/>
              <a:chOff x="2321169" y="2391508"/>
              <a:chExt cx="2895600" cy="364353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84730FD-C4B5-4E80-958A-F9296C8167C0}"/>
                  </a:ext>
                </a:extLst>
              </p:cNvPr>
              <p:cNvSpPr/>
              <p:nvPr/>
            </p:nvSpPr>
            <p:spPr>
              <a:xfrm>
                <a:off x="2321169" y="2391508"/>
                <a:ext cx="2895600" cy="364353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C10ABA-954D-4EF2-9958-4852ED0E7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5367" y="3249140"/>
                <a:ext cx="1053602" cy="96091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E6CD4CD-88E2-48E5-898D-079823271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6974" y="4521673"/>
                <a:ext cx="1909292" cy="99853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DAA8CEB-7745-49EF-AF22-782E5400F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8987" y="3804513"/>
                <a:ext cx="1171574" cy="881062"/>
              </a:xfrm>
              <a:prstGeom prst="rect">
                <a:avLst/>
              </a:prstGeom>
            </p:spPr>
          </p:pic>
        </p:grpSp>
        <p:sp>
          <p:nvSpPr>
            <p:cNvPr id="25" name="Arrow: Right 8">
              <a:extLst>
                <a:ext uri="{FF2B5EF4-FFF2-40B4-BE49-F238E27FC236}">
                  <a16:creationId xmlns:a16="http://schemas.microsoft.com/office/drawing/2014/main" id="{AC8B4219-F33C-4AED-A774-E739F98B8571}"/>
                </a:ext>
              </a:extLst>
            </p:cNvPr>
            <p:cNvSpPr/>
            <p:nvPr/>
          </p:nvSpPr>
          <p:spPr>
            <a:xfrm>
              <a:off x="5345256" y="3729595"/>
              <a:ext cx="804618" cy="79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9">
              <a:extLst>
                <a:ext uri="{FF2B5EF4-FFF2-40B4-BE49-F238E27FC236}">
                  <a16:creationId xmlns:a16="http://schemas.microsoft.com/office/drawing/2014/main" id="{69057466-0AFB-4F5B-9167-AADDDFE20619}"/>
                </a:ext>
              </a:extLst>
            </p:cNvPr>
            <p:cNvSpPr/>
            <p:nvPr/>
          </p:nvSpPr>
          <p:spPr>
            <a:xfrm>
              <a:off x="7821506" y="3729595"/>
              <a:ext cx="804618" cy="79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1E3140-752E-43DB-BB38-75983369A8C1}"/>
                </a:ext>
              </a:extLst>
            </p:cNvPr>
            <p:cNvGrpSpPr/>
            <p:nvPr/>
          </p:nvGrpSpPr>
          <p:grpSpPr>
            <a:xfrm>
              <a:off x="8778904" y="2388284"/>
              <a:ext cx="2895600" cy="3643532"/>
              <a:chOff x="8778904" y="2388284"/>
              <a:chExt cx="2895600" cy="364353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55492EF-5428-4EE0-A88B-C475E02E5D58}"/>
                  </a:ext>
                </a:extLst>
              </p:cNvPr>
              <p:cNvSpPr/>
              <p:nvPr/>
            </p:nvSpPr>
            <p:spPr>
              <a:xfrm>
                <a:off x="8778904" y="2388284"/>
                <a:ext cx="2895600" cy="364353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Output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DA0FD81-59DF-496A-BECA-14C518D1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9018" y="3258691"/>
                <a:ext cx="2066925" cy="2009775"/>
              </a:xfrm>
              <a:prstGeom prst="rect">
                <a:avLst/>
              </a:prstGeom>
            </p:spPr>
          </p:pic>
        </p:grp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B225C0A4-DE12-4D2A-8760-3EFB6F07D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4" y="3302510"/>
            <a:ext cx="1586860" cy="15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03618-A21E-B830-AC5F-AE436FFA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Resources/toolkits for fair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 Fairness 360 - </a:t>
            </a:r>
            <a:r>
              <a:rPr lang="en-GB" dirty="0">
                <a:hlinkClick r:id="rId3"/>
              </a:rPr>
              <a:t>https://aif360.mybluemix.net/</a:t>
            </a:r>
            <a:endParaRPr lang="en-GB" dirty="0"/>
          </a:p>
          <a:p>
            <a:pPr lvl="1"/>
            <a:r>
              <a:rPr lang="en-GB" dirty="0"/>
              <a:t>Created by IBM but open-source</a:t>
            </a:r>
          </a:p>
          <a:p>
            <a:r>
              <a:rPr lang="en-GB" dirty="0" err="1"/>
              <a:t>Fairlearn</a:t>
            </a:r>
            <a:r>
              <a:rPr lang="en-GB" dirty="0"/>
              <a:t> - </a:t>
            </a:r>
            <a:r>
              <a:rPr lang="en-GB" dirty="0">
                <a:hlinkClick r:id="rId4"/>
              </a:rPr>
              <a:t>https://fairlearn.org/</a:t>
            </a:r>
            <a:endParaRPr lang="en-GB" dirty="0"/>
          </a:p>
          <a:p>
            <a:pPr lvl="1"/>
            <a:r>
              <a:rPr lang="en-GB" dirty="0"/>
              <a:t>Open source, originally Microsoft, self-governing from 2021 - </a:t>
            </a:r>
            <a:r>
              <a:rPr lang="en-GB" dirty="0">
                <a:hlinkClick r:id="rId5"/>
              </a:rPr>
              <a:t>https://fairlearn.org/v0.8/about/index.html</a:t>
            </a:r>
            <a:endParaRPr lang="en-GB" dirty="0"/>
          </a:p>
          <a:p>
            <a:r>
              <a:rPr lang="en-GB" dirty="0"/>
              <a:t>Aequitas - </a:t>
            </a:r>
            <a:r>
              <a:rPr lang="en-GB" dirty="0">
                <a:hlinkClick r:id="rId6"/>
              </a:rPr>
              <a:t>http://www.datasciencepublicpolicy.org/our-work/tools-guides/aequitas/</a:t>
            </a:r>
            <a:endParaRPr lang="en-GB" dirty="0"/>
          </a:p>
          <a:p>
            <a:pPr lvl="1"/>
            <a:r>
              <a:rPr lang="en-US" dirty="0"/>
              <a:t>Open source bias audit toolkit for machine learning developers</a:t>
            </a:r>
            <a:endParaRPr lang="en-GB" dirty="0"/>
          </a:p>
          <a:p>
            <a:r>
              <a:rPr lang="en-GB" dirty="0"/>
              <a:t>MEDFAIR - </a:t>
            </a:r>
            <a:r>
              <a:rPr lang="en-GB" dirty="0">
                <a:hlinkClick r:id="rId7"/>
              </a:rPr>
              <a:t>https://github.com/ys-zong/MEDFAIR</a:t>
            </a:r>
            <a:endParaRPr lang="en-GB" dirty="0"/>
          </a:p>
          <a:p>
            <a:pPr lvl="1"/>
            <a:r>
              <a:rPr lang="en-US" dirty="0"/>
              <a:t>Fairness benchmarking suite for medical imaging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50537-721A-7CDE-A45C-52917D64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1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Fairness initiatives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FUTURE-AI - </a:t>
            </a:r>
            <a:r>
              <a:rPr lang="en-GB" dirty="0">
                <a:hlinkClick r:id="rId3"/>
              </a:rPr>
              <a:t>https://future-ai.eu/</a:t>
            </a:r>
            <a:endParaRPr lang="en-GB" dirty="0"/>
          </a:p>
          <a:p>
            <a:pPr lvl="1"/>
            <a:r>
              <a:rPr lang="en-GB" dirty="0"/>
              <a:t>Establish guidelines for AI in healthcare, including fairness as key principle</a:t>
            </a:r>
          </a:p>
          <a:p>
            <a:r>
              <a:rPr lang="en-GB" dirty="0"/>
              <a:t>STANDING TOGETHER - </a:t>
            </a:r>
            <a:r>
              <a:rPr lang="en-GB" dirty="0">
                <a:hlinkClick r:id="rId4"/>
              </a:rPr>
              <a:t>https://www.datadiversity.org/</a:t>
            </a:r>
            <a:endParaRPr lang="en-GB" dirty="0"/>
          </a:p>
          <a:p>
            <a:pPr lvl="1"/>
            <a:r>
              <a:rPr lang="en-GB" dirty="0"/>
              <a:t>Promotes the formation of inclusive, diverse and transparent medical datasets </a:t>
            </a:r>
          </a:p>
          <a:p>
            <a:r>
              <a:rPr lang="en-GB" dirty="0"/>
              <a:t>FAIMI - </a:t>
            </a:r>
            <a:r>
              <a:rPr lang="en-GB" dirty="0">
                <a:hlinkClick r:id="rId5"/>
              </a:rPr>
              <a:t>https://faimi-workshop.github.io/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Independent academic initiative aimed at exploring and promoting Fair AI in medical imaging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EA284-A87F-F4CB-5897-A3C32B22C6AD}"/>
              </a:ext>
            </a:extLst>
          </p:cNvPr>
          <p:cNvSpPr/>
          <p:nvPr/>
        </p:nvSpPr>
        <p:spPr>
          <a:xfrm>
            <a:off x="838200" y="3920836"/>
            <a:ext cx="10515600" cy="131618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5A731-4159-F167-D826-D680BD5B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1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A261B5-7936-58D9-9F9C-D7AED0A2B737}"/>
              </a:ext>
            </a:extLst>
          </p:cNvPr>
          <p:cNvSpPr txBox="1"/>
          <p:nvPr/>
        </p:nvSpPr>
        <p:spPr>
          <a:xfrm>
            <a:off x="8306754" y="1874728"/>
            <a:ext cx="36211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Two events: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MICCAI 2024 workshop</a:t>
            </a:r>
          </a:p>
          <a:p>
            <a:pPr algn="ctr"/>
            <a:r>
              <a:rPr lang="en-GB" sz="2800" dirty="0"/>
              <a:t>(in-person, Morocco)</a:t>
            </a:r>
            <a:br>
              <a:rPr lang="en-GB" sz="2800" dirty="0"/>
            </a:br>
            <a:endParaRPr lang="en-GB" sz="2800" dirty="0"/>
          </a:p>
          <a:p>
            <a:pPr algn="ctr"/>
            <a:r>
              <a:rPr lang="en-GB" sz="2800" dirty="0"/>
              <a:t>+</a:t>
            </a:r>
            <a:br>
              <a:rPr lang="en-GB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Free online symposium</a:t>
            </a:r>
          </a:p>
          <a:p>
            <a:pPr algn="ctr"/>
            <a:r>
              <a:rPr lang="en-GB" sz="2800" dirty="0"/>
              <a:t>(in November 2024)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DE219-2D47-20EA-0B71-77FB09C0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52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38" y="141323"/>
            <a:ext cx="6725289" cy="63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5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>
            <a:extLst>
              <a:ext uri="{FF2B5EF4-FFF2-40B4-BE49-F238E27FC236}">
                <a16:creationId xmlns:a16="http://schemas.microsoft.com/office/drawing/2014/main" id="{D032FB55-9153-43D9-95E0-9A5C390F1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05" y="1745845"/>
            <a:ext cx="1741833" cy="174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1B528-B23F-4DE1-B737-B2C37128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8803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Are any AI models “black boxes”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3CE6-5DC3-43CA-83E6-0E81A489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reality, in most cases we </a:t>
            </a:r>
            <a:r>
              <a:rPr lang="en-US" sz="2400" i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inspect black box AI models 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90AD81-6D2B-4F2A-9DA2-8D9E3D1DB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57046" y="2430361"/>
            <a:ext cx="9353335" cy="3646756"/>
            <a:chOff x="2321169" y="2388284"/>
            <a:chExt cx="9353335" cy="36467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3EC25-93BB-4A67-92B3-ADCF4D3F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570" y="3258691"/>
              <a:ext cx="1457325" cy="15621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AEDCA9-8990-4E91-9A19-FD5A2FE1A522}"/>
                </a:ext>
              </a:extLst>
            </p:cNvPr>
            <p:cNvGrpSpPr/>
            <p:nvPr/>
          </p:nvGrpSpPr>
          <p:grpSpPr>
            <a:xfrm>
              <a:off x="2321169" y="2391508"/>
              <a:ext cx="2895600" cy="3643532"/>
              <a:chOff x="2321169" y="2391508"/>
              <a:chExt cx="2895600" cy="364353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4730FD-C4B5-4E80-958A-F9296C8167C0}"/>
                  </a:ext>
                </a:extLst>
              </p:cNvPr>
              <p:cNvSpPr/>
              <p:nvPr/>
            </p:nvSpPr>
            <p:spPr>
              <a:xfrm>
                <a:off x="2321169" y="2391508"/>
                <a:ext cx="2895600" cy="364353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1C10ABA-954D-4EF2-9958-4852ED0E7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5367" y="3249140"/>
                <a:ext cx="1053602" cy="96091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E6CD4CD-88E2-48E5-898D-079823271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6974" y="4521673"/>
                <a:ext cx="1909292" cy="99853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DAA8CEB-7745-49EF-AF22-782E5400F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8987" y="3804513"/>
                <a:ext cx="1171574" cy="881062"/>
              </a:xfrm>
              <a:prstGeom prst="rect">
                <a:avLst/>
              </a:prstGeom>
            </p:spPr>
          </p:pic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C8B4219-F33C-4AED-A774-E739F98B8571}"/>
                </a:ext>
              </a:extLst>
            </p:cNvPr>
            <p:cNvSpPr/>
            <p:nvPr/>
          </p:nvSpPr>
          <p:spPr>
            <a:xfrm>
              <a:off x="5345256" y="3729595"/>
              <a:ext cx="804618" cy="79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9057466-0AFB-4F5B-9167-AADDDFE20619}"/>
                </a:ext>
              </a:extLst>
            </p:cNvPr>
            <p:cNvSpPr/>
            <p:nvPr/>
          </p:nvSpPr>
          <p:spPr>
            <a:xfrm>
              <a:off x="7821506" y="3729595"/>
              <a:ext cx="804618" cy="79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1E3140-752E-43DB-BB38-75983369A8C1}"/>
                </a:ext>
              </a:extLst>
            </p:cNvPr>
            <p:cNvGrpSpPr/>
            <p:nvPr/>
          </p:nvGrpSpPr>
          <p:grpSpPr>
            <a:xfrm>
              <a:off x="8778904" y="2388284"/>
              <a:ext cx="2895600" cy="3643532"/>
              <a:chOff x="8778904" y="2388284"/>
              <a:chExt cx="2895600" cy="364353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55492EF-5428-4EE0-A88B-C475E02E5D58}"/>
                  </a:ext>
                </a:extLst>
              </p:cNvPr>
              <p:cNvSpPr/>
              <p:nvPr/>
            </p:nvSpPr>
            <p:spPr>
              <a:xfrm>
                <a:off x="8778904" y="2388284"/>
                <a:ext cx="2895600" cy="364353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Output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A0FD81-59DF-496A-BECA-14C518D1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9018" y="3258691"/>
                <a:ext cx="2066925" cy="2009775"/>
              </a:xfrm>
              <a:prstGeom prst="rect">
                <a:avLst/>
              </a:prstGeom>
            </p:spPr>
          </p:pic>
        </p:grp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B225C0A4-DE12-4D2A-8760-3EFB6F07D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34" y="3302510"/>
            <a:ext cx="1586860" cy="15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66862-F8AC-40F7-A41C-972628141A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60" y="1745845"/>
            <a:ext cx="11821876" cy="4492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9044" y="3512673"/>
            <a:ext cx="3967886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But can we </a:t>
            </a:r>
            <a:r>
              <a:rPr lang="en-GB" sz="2400" i="1" dirty="0">
                <a:solidFill>
                  <a:schemeClr val="accent1"/>
                </a:solidFill>
              </a:rPr>
              <a:t>understand</a:t>
            </a:r>
            <a:r>
              <a:rPr lang="en-GB" sz="2400" dirty="0"/>
              <a:t> them?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3F5F8E5-393D-549D-1896-879DEB59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2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FCB36B-E36C-45E0-9E20-00B4C9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67" y="2352675"/>
            <a:ext cx="5712213" cy="4240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BC8C8-6C7D-42CC-983C-6C9B46D0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i="1" dirty="0"/>
              <a:t>all</a:t>
            </a:r>
            <a:r>
              <a:rPr lang="en-US" dirty="0"/>
              <a:t> AI models “black boxes”?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B95F-AF8F-43FB-BC7E-3D53FF81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“White box” AI: refers to models that can be </a:t>
            </a:r>
            <a:r>
              <a:rPr lang="en-US" i="1" dirty="0">
                <a:solidFill>
                  <a:schemeClr val="accent1"/>
                </a:solidFill>
              </a:rPr>
              <a:t>understood</a:t>
            </a:r>
            <a:r>
              <a:rPr lang="en-US" dirty="0"/>
              <a:t> by humans</a:t>
            </a:r>
          </a:p>
          <a:p>
            <a:pPr lvl="1"/>
            <a:r>
              <a:rPr lang="en-US" dirty="0"/>
              <a:t>E.g. Decision trees:</a:t>
            </a:r>
          </a:p>
        </p:txBody>
      </p:sp>
      <p:pic>
        <p:nvPicPr>
          <p:cNvPr id="7" name="Picture 6" descr="Deep learning model parameters">
            <a:extLst>
              <a:ext uri="{FF2B5EF4-FFF2-40B4-BE49-F238E27FC236}">
                <a16:creationId xmlns:a16="http://schemas.microsoft.com/office/drawing/2014/main" id="{66809305-4C42-4D2C-BA21-40CC1B63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52" y="2334051"/>
            <a:ext cx="10112923" cy="38429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3148A-F48F-CAF0-EAC7-7B43FB07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20A9-ABB6-4487-B304-A54F709F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AI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E2211-4536-43FA-B626-3917884E3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White box models </a:t>
            </a:r>
            <a:r>
              <a:rPr lang="en-US" dirty="0"/>
              <a:t>aim to make AI models more “transparent”, i.e. to enable humans to understand better how outputs were produced</a:t>
            </a:r>
          </a:p>
          <a:p>
            <a:pPr lvl="1"/>
            <a:r>
              <a:rPr lang="en-US" dirty="0"/>
              <a:t>We can also call this </a:t>
            </a:r>
            <a:r>
              <a:rPr lang="en-US" i="1" dirty="0">
                <a:solidFill>
                  <a:schemeClr val="accent1"/>
                </a:solidFill>
              </a:rPr>
              <a:t>interpretability</a:t>
            </a:r>
            <a:r>
              <a:rPr lang="en-US" dirty="0"/>
              <a:t> or </a:t>
            </a:r>
            <a:r>
              <a:rPr lang="en-US" i="1" dirty="0" err="1">
                <a:solidFill>
                  <a:schemeClr val="accent1"/>
                </a:solidFill>
              </a:rPr>
              <a:t>explainability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GB" dirty="0"/>
              <a:t>Why is </a:t>
            </a:r>
            <a:r>
              <a:rPr lang="en-GB" i="1" dirty="0">
                <a:solidFill>
                  <a:schemeClr val="accent1"/>
                </a:solidFill>
              </a:rPr>
              <a:t>white box AI </a:t>
            </a:r>
            <a:r>
              <a:rPr lang="en-GB" dirty="0"/>
              <a:t>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6043-1AF2-1DD7-497A-664A1396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78CD-0DBE-4713-AC60-306B5D73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 white box AI be useful?</a:t>
            </a:r>
            <a:endParaRPr lang="en-GB" dirty="0"/>
          </a:p>
        </p:txBody>
      </p:sp>
      <p:pic>
        <p:nvPicPr>
          <p:cNvPr id="4" name="Picture 3" descr="Deep learning model parameters">
            <a:extLst>
              <a:ext uri="{FF2B5EF4-FFF2-40B4-BE49-F238E27FC236}">
                <a16:creationId xmlns:a16="http://schemas.microsoft.com/office/drawing/2014/main" id="{6263B34B-A993-45F6-89E0-CD1E9FDD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12" y="2342508"/>
            <a:ext cx="6347513" cy="2412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29613-B456-414D-BEDF-3C374EA73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5" y="2239108"/>
            <a:ext cx="4612038" cy="4374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02E8A5-CC7C-47EF-8E83-C03F6BAE150D}"/>
              </a:ext>
            </a:extLst>
          </p:cNvPr>
          <p:cNvSpPr txBox="1"/>
          <p:nvPr/>
        </p:nvSpPr>
        <p:spPr>
          <a:xfrm>
            <a:off x="1395046" y="1477108"/>
            <a:ext cx="279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White box model</a:t>
            </a:r>
            <a:endParaRPr lang="en-GB" sz="2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6C708-20F9-4DC7-8708-5973E20EEDF0}"/>
              </a:ext>
            </a:extLst>
          </p:cNvPr>
          <p:cNvSpPr txBox="1"/>
          <p:nvPr/>
        </p:nvSpPr>
        <p:spPr>
          <a:xfrm>
            <a:off x="7549662" y="1477108"/>
            <a:ext cx="279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Black box model</a:t>
            </a:r>
            <a:endParaRPr lang="en-GB" sz="28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87AD1-D36F-45F0-5404-E781E8654382}"/>
              </a:ext>
            </a:extLst>
          </p:cNvPr>
          <p:cNvSpPr txBox="1"/>
          <p:nvPr/>
        </p:nvSpPr>
        <p:spPr>
          <a:xfrm>
            <a:off x="5623412" y="5149752"/>
            <a:ext cx="5601180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White box models enable us to more easily uncover potential</a:t>
            </a:r>
            <a:r>
              <a:rPr lang="en-US" sz="2400" i="1" dirty="0">
                <a:solidFill>
                  <a:schemeClr val="accent1"/>
                </a:solidFill>
              </a:rPr>
              <a:t> bias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chemeClr val="accent1"/>
                </a:solidFill>
              </a:rPr>
              <a:t>toxic </a:t>
            </a:r>
            <a:r>
              <a:rPr lang="en-US" sz="2400" i="1" dirty="0" err="1">
                <a:solidFill>
                  <a:schemeClr val="accent1"/>
                </a:solidFill>
              </a:rPr>
              <a:t>behaviour</a:t>
            </a:r>
            <a:r>
              <a:rPr lang="en-US" sz="2400" dirty="0"/>
              <a:t>, and also address/remove it.</a:t>
            </a:r>
            <a:endParaRPr lang="en-GB" sz="2400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55365-6BF3-A9DD-87B7-237F855C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D090-68F8-4930-BA25-F03944F949D6}" type="slidenum">
              <a:rPr lang="en-GB" smtClean="0"/>
              <a:t>9</a:t>
            </a:fld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702676" y="2239108"/>
            <a:ext cx="1781503" cy="115047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484179" y="2583514"/>
            <a:ext cx="52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4656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6c46dba4-ec88-4ee6-b94d-7ba1e4cef2b5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8E035455F89418183F88D25B43B9A" ma:contentTypeVersion="20" ma:contentTypeDescription="Create a new document." ma:contentTypeScope="" ma:versionID="8bb4a43a72bedd2022102a069b2bef81">
  <xsd:schema xmlns:xsd="http://www.w3.org/2001/XMLSchema" xmlns:xs="http://www.w3.org/2001/XMLSchema" xmlns:p="http://schemas.microsoft.com/office/2006/metadata/properties" xmlns:ns1="http://schemas.microsoft.com/sharepoint/v3" xmlns:ns3="6867eec1-0f74-4831-aa32-a6fe2fa59fba" xmlns:ns4="6c46dba4-ec88-4ee6-b94d-7ba1e4cef2b5" targetNamespace="http://schemas.microsoft.com/office/2006/metadata/properties" ma:root="true" ma:fieldsID="4d85055932feae3df0cf5279fb1e7cbe" ns1:_="" ns3:_="" ns4:_="">
    <xsd:import namespace="http://schemas.microsoft.com/sharepoint/v3"/>
    <xsd:import namespace="6867eec1-0f74-4831-aa32-a6fe2fa59fba"/>
    <xsd:import namespace="6c46dba4-ec88-4ee6-b94d-7ba1e4cef2b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1:_ip_UnifiedCompliancePolicyProperties" minOccurs="0"/>
                <xsd:element ref="ns1:_ip_UnifiedCompliancePolicyUIAction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67eec1-0f74-4831-aa32-a6fe2fa59f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46dba4-ec88-4ee6-b94d-7ba1e4ce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6AAF8-7A27-40C6-908B-7C28776CB53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c46dba4-ec88-4ee6-b94d-7ba1e4cef2b5"/>
    <ds:schemaRef ds:uri="6867eec1-0f74-4831-aa32-a6fe2fa59fb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FFE6D1-97FE-4C4E-831D-40AEB17CCB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7F72F1-454E-4371-AD12-49704D5C39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867eec1-0f74-4831-aa32-a6fe2fa59fba"/>
    <ds:schemaRef ds:uri="6c46dba4-ec88-4ee6-b94d-7ba1e4cef2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4187</TotalTime>
  <Words>2591</Words>
  <Application>Microsoft Office PowerPoint</Application>
  <PresentationFormat>Widescreen</PresentationFormat>
  <Paragraphs>483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 2</vt:lpstr>
      <vt:lpstr>Office Theme</vt:lpstr>
      <vt:lpstr>Bias and Fairness in AI for Medical Imaging</vt:lpstr>
      <vt:lpstr>Talk overview</vt:lpstr>
      <vt:lpstr>Learning objectives</vt:lpstr>
      <vt:lpstr>AI and the need for fairness</vt:lpstr>
      <vt:lpstr>AI models are “black boxes” …?</vt:lpstr>
      <vt:lpstr>Are any AI models “black boxes”</vt:lpstr>
      <vt:lpstr>Are all AI models “black boxes”?</vt:lpstr>
      <vt:lpstr>White box AI</vt:lpstr>
      <vt:lpstr>Why can white box AI be useful?</vt:lpstr>
      <vt:lpstr>So do we have to use simple white box models?</vt:lpstr>
      <vt:lpstr>The birth of Fair AI? Gender Shades …</vt:lpstr>
      <vt:lpstr>Bias in image generation</vt:lpstr>
      <vt:lpstr>Definitions &amp; terminology</vt:lpstr>
      <vt:lpstr>Definitions and terminology</vt:lpstr>
      <vt:lpstr>Definitions of fairness</vt:lpstr>
      <vt:lpstr>Definitions of fairness – equalised odds</vt:lpstr>
      <vt:lpstr>Definitions of fairness – demographic parity</vt:lpstr>
      <vt:lpstr>Definitions of fairness – equal opportunity</vt:lpstr>
      <vt:lpstr>Source of bias</vt:lpstr>
      <vt:lpstr>Addressing bias</vt:lpstr>
      <vt:lpstr>Bias mitigation - preprocessing</vt:lpstr>
      <vt:lpstr>Bias mitigation – preprocessing: example</vt:lpstr>
      <vt:lpstr>Bias mitigation - inprocessing</vt:lpstr>
      <vt:lpstr>Bias mitigation - postprocessing</vt:lpstr>
      <vt:lpstr>Fair AI in medicine</vt:lpstr>
      <vt:lpstr>(Un)Fairness in modern medicine</vt:lpstr>
      <vt:lpstr>(Un)Fairness in modern medicine - sex</vt:lpstr>
      <vt:lpstr>The bad news: Modern medicine is unfair</vt:lpstr>
      <vt:lpstr>The good news: Can AI be the solution?</vt:lpstr>
      <vt:lpstr>A brief tour of fair AI in medicine</vt:lpstr>
      <vt:lpstr>Literature on fair AI</vt:lpstr>
      <vt:lpstr>Bias assessment</vt:lpstr>
      <vt:lpstr>AI can identify race from medical images</vt:lpstr>
      <vt:lpstr>Bias in skin lesion diagnosis</vt:lpstr>
      <vt:lpstr>Bias in chest X-ray based AI</vt:lpstr>
      <vt:lpstr>Bias in brain imaging</vt:lpstr>
      <vt:lpstr>Bias in image segmentation</vt:lpstr>
      <vt:lpstr>Fairness of AI in Medical Imaging – a growing field!</vt:lpstr>
      <vt:lpstr>What is (and isn’t) Fair AI?</vt:lpstr>
      <vt:lpstr>Fairness and domain shift</vt:lpstr>
      <vt:lpstr>Examples of domain shift</vt:lpstr>
      <vt:lpstr>So is fair AI just demographic domain shift?</vt:lpstr>
      <vt:lpstr>Well yes, but …</vt:lpstr>
      <vt:lpstr>Fair AI in computer vision and medical imaging</vt:lpstr>
      <vt:lpstr>Non-maleficence</vt:lpstr>
      <vt:lpstr>What does fairness mean in a medical context?</vt:lpstr>
      <vt:lpstr>Summary &amp; resources</vt:lpstr>
      <vt:lpstr>Summary</vt:lpstr>
      <vt:lpstr>Conclusions …</vt:lpstr>
      <vt:lpstr>Resources/toolkits for fair AI</vt:lpstr>
      <vt:lpstr>Fairness initiatives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Andrew</dc:creator>
  <cp:lastModifiedBy>Andrew King</cp:lastModifiedBy>
  <cp:revision>37</cp:revision>
  <cp:lastPrinted>2021-11-08T09:51:47Z</cp:lastPrinted>
  <dcterms:created xsi:type="dcterms:W3CDTF">2020-10-08T13:10:27Z</dcterms:created>
  <dcterms:modified xsi:type="dcterms:W3CDTF">2024-07-15T08:23:26Z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0x0101004868E035455F89418183F88D25B43B9A</vt:lpwstr>
  </property>
</Properties>
</file>